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9.xml" ContentType="application/vnd.openxmlformats-officedocument.presentationml.tags+xml"/>
  <Override PartName="/ppt/tags/tag3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 id="2147483684" r:id="rId2"/>
  </p:sldMasterIdLst>
  <p:notesMasterIdLst>
    <p:notesMasterId r:id="rId13"/>
  </p:notesMasterIdLst>
  <p:handoutMasterIdLst>
    <p:handoutMasterId r:id="rId14"/>
  </p:handoutMasterIdLst>
  <p:sldIdLst>
    <p:sldId id="269" r:id="rId3"/>
    <p:sldId id="286" r:id="rId4"/>
    <p:sldId id="285" r:id="rId5"/>
    <p:sldId id="271" r:id="rId6"/>
    <p:sldId id="281" r:id="rId7"/>
    <p:sldId id="282" r:id="rId8"/>
    <p:sldId id="272" r:id="rId9"/>
    <p:sldId id="274" r:id="rId10"/>
    <p:sldId id="270" r:id="rId11"/>
    <p:sldId id="258" r:id="rId12"/>
  </p:sldIdLst>
  <p:sldSz cx="9602788" cy="6858000"/>
  <p:notesSz cx="6858000" cy="9144000"/>
  <p:defaultTextStyle>
    <a:defPPr>
      <a:defRPr lang="en-US"/>
    </a:defPPr>
    <a:lvl1pPr algn="l" rtl="0" fontAlgn="base">
      <a:spcBef>
        <a:spcPct val="0"/>
      </a:spcBef>
      <a:spcAft>
        <a:spcPct val="0"/>
      </a:spcAft>
      <a:defRPr sz="2000" kern="1200">
        <a:solidFill>
          <a:schemeClr val="tx1"/>
        </a:solidFill>
        <a:latin typeface="Arial" pitchFamily="34" charset="0"/>
        <a:ea typeface="MS PGothic"/>
        <a:cs typeface="MS PGothic"/>
      </a:defRPr>
    </a:lvl1pPr>
    <a:lvl2pPr marL="457200" algn="l" rtl="0" fontAlgn="base">
      <a:spcBef>
        <a:spcPct val="0"/>
      </a:spcBef>
      <a:spcAft>
        <a:spcPct val="0"/>
      </a:spcAft>
      <a:defRPr sz="2000" kern="1200">
        <a:solidFill>
          <a:schemeClr val="tx1"/>
        </a:solidFill>
        <a:latin typeface="Arial" pitchFamily="34" charset="0"/>
        <a:ea typeface="MS PGothic"/>
        <a:cs typeface="MS PGothic"/>
      </a:defRPr>
    </a:lvl2pPr>
    <a:lvl3pPr marL="914400" algn="l" rtl="0" fontAlgn="base">
      <a:spcBef>
        <a:spcPct val="0"/>
      </a:spcBef>
      <a:spcAft>
        <a:spcPct val="0"/>
      </a:spcAft>
      <a:defRPr sz="2000" kern="1200">
        <a:solidFill>
          <a:schemeClr val="tx1"/>
        </a:solidFill>
        <a:latin typeface="Arial" pitchFamily="34" charset="0"/>
        <a:ea typeface="MS PGothic"/>
        <a:cs typeface="MS PGothic"/>
      </a:defRPr>
    </a:lvl3pPr>
    <a:lvl4pPr marL="1371600" algn="l" rtl="0" fontAlgn="base">
      <a:spcBef>
        <a:spcPct val="0"/>
      </a:spcBef>
      <a:spcAft>
        <a:spcPct val="0"/>
      </a:spcAft>
      <a:defRPr sz="2000" kern="1200">
        <a:solidFill>
          <a:schemeClr val="tx1"/>
        </a:solidFill>
        <a:latin typeface="Arial" pitchFamily="34" charset="0"/>
        <a:ea typeface="MS PGothic"/>
        <a:cs typeface="MS PGothic"/>
      </a:defRPr>
    </a:lvl4pPr>
    <a:lvl5pPr marL="1828800" algn="l" rtl="0" fontAlgn="base">
      <a:spcBef>
        <a:spcPct val="0"/>
      </a:spcBef>
      <a:spcAft>
        <a:spcPct val="0"/>
      </a:spcAft>
      <a:defRPr sz="2000" kern="1200">
        <a:solidFill>
          <a:schemeClr val="tx1"/>
        </a:solidFill>
        <a:latin typeface="Arial" pitchFamily="34" charset="0"/>
        <a:ea typeface="MS PGothic"/>
        <a:cs typeface="MS PGothic"/>
      </a:defRPr>
    </a:lvl5pPr>
    <a:lvl6pPr marL="2286000" algn="l" defTabSz="914400" rtl="0" eaLnBrk="1" latinLnBrk="0" hangingPunct="1">
      <a:defRPr sz="2000" kern="1200">
        <a:solidFill>
          <a:schemeClr val="tx1"/>
        </a:solidFill>
        <a:latin typeface="Arial" pitchFamily="34" charset="0"/>
        <a:ea typeface="MS PGothic"/>
        <a:cs typeface="MS PGothic"/>
      </a:defRPr>
    </a:lvl6pPr>
    <a:lvl7pPr marL="2743200" algn="l" defTabSz="914400" rtl="0" eaLnBrk="1" latinLnBrk="0" hangingPunct="1">
      <a:defRPr sz="2000" kern="1200">
        <a:solidFill>
          <a:schemeClr val="tx1"/>
        </a:solidFill>
        <a:latin typeface="Arial" pitchFamily="34" charset="0"/>
        <a:ea typeface="MS PGothic"/>
        <a:cs typeface="MS PGothic"/>
      </a:defRPr>
    </a:lvl7pPr>
    <a:lvl8pPr marL="3200400" algn="l" defTabSz="914400" rtl="0" eaLnBrk="1" latinLnBrk="0" hangingPunct="1">
      <a:defRPr sz="2000" kern="1200">
        <a:solidFill>
          <a:schemeClr val="tx1"/>
        </a:solidFill>
        <a:latin typeface="Arial" pitchFamily="34" charset="0"/>
        <a:ea typeface="MS PGothic"/>
        <a:cs typeface="MS PGothic"/>
      </a:defRPr>
    </a:lvl8pPr>
    <a:lvl9pPr marL="3657600" algn="l" defTabSz="914400" rtl="0" eaLnBrk="1" latinLnBrk="0" hangingPunct="1">
      <a:defRPr sz="2000" kern="1200">
        <a:solidFill>
          <a:schemeClr val="tx1"/>
        </a:solidFill>
        <a:latin typeface="Arial" pitchFamily="34" charset="0"/>
        <a:ea typeface="MS PGothic"/>
        <a:cs typeface="MS PGothic"/>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BE44"/>
    <a:srgbClr val="6F85C2"/>
    <a:srgbClr val="A6E2EF"/>
    <a:srgbClr val="7C848A"/>
    <a:srgbClr val="828D30"/>
    <a:srgbClr val="008075"/>
    <a:srgbClr val="932077"/>
    <a:srgbClr val="595997"/>
    <a:srgbClr val="BA2C2B"/>
    <a:srgbClr val="F481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83" autoAdjust="0"/>
    <p:restoredTop sz="94530" autoAdjust="0"/>
  </p:normalViewPr>
  <p:slideViewPr>
    <p:cSldViewPr snapToGrid="0">
      <p:cViewPr>
        <p:scale>
          <a:sx n="75" d="100"/>
          <a:sy n="75" d="100"/>
        </p:scale>
        <p:origin x="-1344" y="-66"/>
      </p:cViewPr>
      <p:guideLst>
        <p:guide orient="horz" pos="3950"/>
        <p:guide orient="horz" pos="808"/>
        <p:guide pos="290"/>
        <p:guide pos="5757"/>
      </p:guideLst>
    </p:cSldViewPr>
  </p:slideViewPr>
  <p:notesTextViewPr>
    <p:cViewPr>
      <p:scale>
        <a:sx n="100" d="100"/>
        <a:sy n="100" d="100"/>
      </p:scale>
      <p:origin x="0" y="0"/>
    </p:cViewPr>
  </p:notesTextViewPr>
  <p:sorterViewPr>
    <p:cViewPr>
      <p:scale>
        <a:sx n="150" d="100"/>
        <a:sy n="150" d="100"/>
      </p:scale>
      <p:origin x="0" y="0"/>
    </p:cViewPr>
  </p:sorterViewPr>
  <p:notesViewPr>
    <p:cSldViewPr snapToGrid="0">
      <p:cViewPr varScale="1">
        <p:scale>
          <a:sx n="67" d="100"/>
          <a:sy n="67" d="100"/>
        </p:scale>
        <p:origin x="-279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0"/>
          <c:order val="0"/>
          <c:tx>
            <c:strRef>
              <c:f>Sheet1!$B$1</c:f>
              <c:strCache>
                <c:ptCount val="1"/>
                <c:pt idx="0">
                  <c:v>Sales</c:v>
                </c:pt>
              </c:strCache>
            </c:strRef>
          </c:tx>
          <c:dPt>
            <c:idx val="0"/>
            <c:bubble3D val="0"/>
          </c:dPt>
          <c:dPt>
            <c:idx val="1"/>
            <c:bubble3D val="0"/>
          </c:dPt>
          <c:dPt>
            <c:idx val="2"/>
            <c:bubble3D val="0"/>
          </c:dPt>
          <c:dLbls>
            <c:dLbl>
              <c:idx val="0"/>
              <c:layout/>
              <c:tx>
                <c:rich>
                  <a:bodyPr/>
                  <a:lstStyle/>
                  <a:p>
                    <a:r>
                      <a:rPr lang="en-US" sz="1000" b="1" dirty="0" smtClean="0">
                        <a:solidFill>
                          <a:schemeClr val="bg1"/>
                        </a:solidFill>
                      </a:rPr>
                      <a:t>Online</a:t>
                    </a:r>
                  </a:p>
                  <a:p>
                    <a:r>
                      <a:rPr lang="en-US" sz="1000" b="1" dirty="0" smtClean="0">
                        <a:solidFill>
                          <a:schemeClr val="bg1"/>
                        </a:solidFill>
                      </a:rPr>
                      <a:t>18</a:t>
                    </a:r>
                    <a:r>
                      <a:rPr lang="en-US" sz="1000" b="1" dirty="0">
                        <a:solidFill>
                          <a:schemeClr val="bg1"/>
                        </a:solidFill>
                      </a:rPr>
                      <a:t>%</a:t>
                    </a:r>
                    <a:endParaRPr lang="en-US" dirty="0"/>
                  </a:p>
                </c:rich>
              </c:tx>
              <c:dLblPos val="ctr"/>
              <c:showLegendKey val="0"/>
              <c:showVal val="1"/>
              <c:showCatName val="1"/>
              <c:showSerName val="0"/>
              <c:showPercent val="0"/>
              <c:showBubbleSize val="0"/>
            </c:dLbl>
            <c:dLbl>
              <c:idx val="1"/>
              <c:layout>
                <c:manualLayout>
                  <c:x val="-0.22977913826020088"/>
                  <c:y val="-0.18649014549233078"/>
                </c:manualLayout>
              </c:layout>
              <c:tx>
                <c:rich>
                  <a:bodyPr/>
                  <a:lstStyle/>
                  <a:p>
                    <a:r>
                      <a:rPr lang="en-US" sz="1000" b="1" dirty="0" smtClean="0">
                        <a:solidFill>
                          <a:schemeClr val="bg1"/>
                        </a:solidFill>
                      </a:rPr>
                      <a:t>Co-Browse</a:t>
                    </a:r>
                  </a:p>
                  <a:p>
                    <a:r>
                      <a:rPr lang="en-US" sz="1000" b="1" dirty="0" smtClean="0">
                        <a:solidFill>
                          <a:schemeClr val="bg1"/>
                        </a:solidFill>
                      </a:rPr>
                      <a:t>42</a:t>
                    </a:r>
                    <a:r>
                      <a:rPr lang="en-US" sz="1000" b="1" dirty="0">
                        <a:solidFill>
                          <a:schemeClr val="bg1"/>
                        </a:solidFill>
                      </a:rPr>
                      <a:t>%</a:t>
                    </a:r>
                    <a:endParaRPr lang="en-US" dirty="0"/>
                  </a:p>
                </c:rich>
              </c:tx>
              <c:dLblPos val="bestFit"/>
              <c:showLegendKey val="0"/>
              <c:showVal val="1"/>
              <c:showCatName val="1"/>
              <c:showSerName val="0"/>
              <c:showPercent val="0"/>
              <c:showBubbleSize val="0"/>
            </c:dLbl>
            <c:dLbl>
              <c:idx val="2"/>
              <c:layout/>
              <c:tx>
                <c:rich>
                  <a:bodyPr/>
                  <a:lstStyle/>
                  <a:p>
                    <a:r>
                      <a:rPr lang="en-US" sz="1000" b="1" dirty="0" smtClean="0">
                        <a:solidFill>
                          <a:schemeClr val="bg1"/>
                        </a:solidFill>
                      </a:rPr>
                      <a:t>By Phone</a:t>
                    </a:r>
                  </a:p>
                  <a:p>
                    <a:r>
                      <a:rPr lang="en-US" sz="1000" b="1" dirty="0" smtClean="0">
                        <a:solidFill>
                          <a:schemeClr val="bg1"/>
                        </a:solidFill>
                      </a:rPr>
                      <a:t>40</a:t>
                    </a:r>
                    <a:r>
                      <a:rPr lang="en-US" sz="1000" b="1" dirty="0">
                        <a:solidFill>
                          <a:schemeClr val="bg1"/>
                        </a:solidFill>
                      </a:rPr>
                      <a:t>%</a:t>
                    </a:r>
                    <a:endParaRPr lang="en-US" dirty="0"/>
                  </a:p>
                </c:rich>
              </c:tx>
              <c:dLblPos val="ctr"/>
              <c:showLegendKey val="0"/>
              <c:showVal val="1"/>
              <c:showCatName val="1"/>
              <c:showSerName val="0"/>
              <c:showPercent val="0"/>
              <c:showBubbleSize val="0"/>
            </c:dLbl>
            <c:txPr>
              <a:bodyPr/>
              <a:lstStyle/>
              <a:p>
                <a:pPr>
                  <a:defRPr sz="1000" b="1">
                    <a:solidFill>
                      <a:schemeClr val="bg1"/>
                    </a:solidFill>
                  </a:defRPr>
                </a:pPr>
                <a:endParaRPr lang="en-US"/>
              </a:p>
            </c:txPr>
            <c:dLblPos val="ctr"/>
            <c:showLegendKey val="0"/>
            <c:showVal val="1"/>
            <c:showCatName val="1"/>
            <c:showSerName val="0"/>
            <c:showPercent val="0"/>
            <c:showBubbleSize val="0"/>
            <c:showLeaderLines val="1"/>
          </c:dLbls>
          <c:cat>
            <c:strRef>
              <c:f>Sheet1!$A$2:$A$4</c:f>
              <c:strCache>
                <c:ptCount val="3"/>
                <c:pt idx="0">
                  <c:v>Online</c:v>
                </c:pt>
                <c:pt idx="1">
                  <c:v>Co-Browse</c:v>
                </c:pt>
                <c:pt idx="2">
                  <c:v>By Phone</c:v>
                </c:pt>
              </c:strCache>
            </c:strRef>
          </c:cat>
          <c:val>
            <c:numRef>
              <c:f>Sheet1!$B$2:$B$4</c:f>
              <c:numCache>
                <c:formatCode>0%</c:formatCode>
                <c:ptCount val="3"/>
                <c:pt idx="0">
                  <c:v>0.18</c:v>
                </c:pt>
                <c:pt idx="1">
                  <c:v>0.42</c:v>
                </c:pt>
                <c:pt idx="2">
                  <c:v>0.4</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6565B3-AB11-4BE4-8EDF-B8DE49147DE7}" type="doc">
      <dgm:prSet loTypeId="urn:microsoft.com/office/officeart/2005/8/layout/list1" loCatId="list" qsTypeId="urn:microsoft.com/office/officeart/2005/8/quickstyle/simple1#1" qsCatId="simple" csTypeId="urn:microsoft.com/office/officeart/2005/8/colors/accent2_2" csCatId="accent2" phldr="1"/>
      <dgm:spPr/>
      <dgm:t>
        <a:bodyPr/>
        <a:lstStyle/>
        <a:p>
          <a:endParaRPr lang="en-US"/>
        </a:p>
      </dgm:t>
    </dgm:pt>
    <dgm:pt modelId="{BEE5B962-E913-427D-A993-301163A34AA8}">
      <dgm:prSet phldrT="[Text]" custT="1"/>
      <dgm:spPr/>
      <dgm:t>
        <a:bodyPr/>
        <a:lstStyle/>
        <a:p>
          <a:r>
            <a:rPr lang="en-US" sz="1800" b="1" dirty="0" smtClean="0">
              <a:latin typeface="+mj-lt"/>
            </a:rPr>
            <a:t>Value to Associations</a:t>
          </a:r>
          <a:endParaRPr lang="en-US" sz="1800" b="1" dirty="0">
            <a:latin typeface="+mj-lt"/>
          </a:endParaRPr>
        </a:p>
      </dgm:t>
    </dgm:pt>
    <dgm:pt modelId="{2AF6E44E-1AE4-4EF2-ABE5-76A5081D1783}" type="parTrans" cxnId="{6A357C3B-380B-4785-BB20-E4D20427E637}">
      <dgm:prSet/>
      <dgm:spPr/>
      <dgm:t>
        <a:bodyPr/>
        <a:lstStyle/>
        <a:p>
          <a:endParaRPr lang="en-US">
            <a:latin typeface="+mj-lt"/>
          </a:endParaRPr>
        </a:p>
      </dgm:t>
    </dgm:pt>
    <dgm:pt modelId="{791FC1B3-38E4-482F-99E4-8A7D2EDCCE0F}" type="sibTrans" cxnId="{6A357C3B-380B-4785-BB20-E4D20427E637}">
      <dgm:prSet/>
      <dgm:spPr/>
      <dgm:t>
        <a:bodyPr/>
        <a:lstStyle/>
        <a:p>
          <a:endParaRPr lang="en-US">
            <a:latin typeface="+mj-lt"/>
          </a:endParaRPr>
        </a:p>
      </dgm:t>
    </dgm:pt>
    <dgm:pt modelId="{057E229C-41B5-469A-BD19-4D8823738CD8}">
      <dgm:prSet phldrT="[Text]"/>
      <dgm:spPr/>
      <dgm:t>
        <a:bodyPr/>
        <a:lstStyle/>
        <a:p>
          <a:pPr>
            <a:spcAft>
              <a:spcPts val="600"/>
            </a:spcAft>
          </a:pPr>
          <a:r>
            <a:rPr lang="en-US" dirty="0" smtClean="0">
              <a:latin typeface="+mj-lt"/>
            </a:rPr>
            <a:t>Positions associations as a “trusted advisor” and valuable resource for health care policy and education</a:t>
          </a:r>
          <a:endParaRPr lang="en-US" dirty="0">
            <a:latin typeface="+mj-lt"/>
          </a:endParaRPr>
        </a:p>
      </dgm:t>
    </dgm:pt>
    <dgm:pt modelId="{AA8E359D-76D9-442A-96C7-2FFC5F553229}" type="parTrans" cxnId="{DAD47CC7-EBBC-4C63-B490-4F7F4ABEA868}">
      <dgm:prSet/>
      <dgm:spPr/>
      <dgm:t>
        <a:bodyPr/>
        <a:lstStyle/>
        <a:p>
          <a:endParaRPr lang="en-US">
            <a:latin typeface="+mj-lt"/>
          </a:endParaRPr>
        </a:p>
      </dgm:t>
    </dgm:pt>
    <dgm:pt modelId="{FCB510AC-FE13-4728-88C3-5238BB362CE4}" type="sibTrans" cxnId="{DAD47CC7-EBBC-4C63-B490-4F7F4ABEA868}">
      <dgm:prSet/>
      <dgm:spPr/>
      <dgm:t>
        <a:bodyPr/>
        <a:lstStyle/>
        <a:p>
          <a:endParaRPr lang="en-US">
            <a:latin typeface="+mj-lt"/>
          </a:endParaRPr>
        </a:p>
      </dgm:t>
    </dgm:pt>
    <dgm:pt modelId="{028EE018-3476-4B4C-8CE6-6ADDE33759FB}">
      <dgm:prSet phldrT="[Text]" custT="1"/>
      <dgm:spPr/>
      <dgm:t>
        <a:bodyPr/>
        <a:lstStyle/>
        <a:p>
          <a:r>
            <a:rPr lang="en-US" sz="1800" b="1" dirty="0" smtClean="0">
              <a:latin typeface="+mj-lt"/>
            </a:rPr>
            <a:t>Value to Members</a:t>
          </a:r>
          <a:endParaRPr lang="en-US" sz="1800" b="1" dirty="0">
            <a:latin typeface="+mj-lt"/>
          </a:endParaRPr>
        </a:p>
      </dgm:t>
    </dgm:pt>
    <dgm:pt modelId="{F54D8058-BE5D-4975-95E4-B2A2EDF147F2}" type="parTrans" cxnId="{30714BE7-2A18-4F8C-9ECE-456B0B742781}">
      <dgm:prSet/>
      <dgm:spPr/>
      <dgm:t>
        <a:bodyPr/>
        <a:lstStyle/>
        <a:p>
          <a:endParaRPr lang="en-US">
            <a:latin typeface="+mj-lt"/>
          </a:endParaRPr>
        </a:p>
      </dgm:t>
    </dgm:pt>
    <dgm:pt modelId="{74DEB1A3-3590-4AC0-863F-15AAD43CC44A}" type="sibTrans" cxnId="{30714BE7-2A18-4F8C-9ECE-456B0B742781}">
      <dgm:prSet/>
      <dgm:spPr/>
      <dgm:t>
        <a:bodyPr/>
        <a:lstStyle/>
        <a:p>
          <a:endParaRPr lang="en-US">
            <a:latin typeface="+mj-lt"/>
          </a:endParaRPr>
        </a:p>
      </dgm:t>
    </dgm:pt>
    <dgm:pt modelId="{BDDB50FC-4882-4863-B920-AC7E5FE8B8EF}">
      <dgm:prSet phldrT="[Text]"/>
      <dgm:spPr/>
      <dgm:t>
        <a:bodyPr/>
        <a:lstStyle/>
        <a:p>
          <a:pPr>
            <a:spcAft>
              <a:spcPts val="600"/>
            </a:spcAft>
          </a:pPr>
          <a:r>
            <a:rPr lang="en-US" dirty="0" smtClean="0">
              <a:latin typeface="+mj-lt"/>
            </a:rPr>
            <a:t>Access to benefit options and education tools on and off the exchange</a:t>
          </a:r>
          <a:endParaRPr lang="en-US" dirty="0">
            <a:latin typeface="+mj-lt"/>
          </a:endParaRPr>
        </a:p>
      </dgm:t>
    </dgm:pt>
    <dgm:pt modelId="{6BC00C9E-D1CB-4CFF-86EC-B0EFD11B2503}" type="parTrans" cxnId="{3FF656C4-4D35-4703-BDD4-3963678F777E}">
      <dgm:prSet/>
      <dgm:spPr/>
      <dgm:t>
        <a:bodyPr/>
        <a:lstStyle/>
        <a:p>
          <a:endParaRPr lang="en-US">
            <a:latin typeface="+mj-lt"/>
          </a:endParaRPr>
        </a:p>
      </dgm:t>
    </dgm:pt>
    <dgm:pt modelId="{81FB74EE-D623-4CDC-AFFD-212D48922183}" type="sibTrans" cxnId="{3FF656C4-4D35-4703-BDD4-3963678F777E}">
      <dgm:prSet/>
      <dgm:spPr/>
      <dgm:t>
        <a:bodyPr/>
        <a:lstStyle/>
        <a:p>
          <a:endParaRPr lang="en-US">
            <a:latin typeface="+mj-lt"/>
          </a:endParaRPr>
        </a:p>
      </dgm:t>
    </dgm:pt>
    <dgm:pt modelId="{7ADC639B-822D-40F6-AFD8-D27610F9B1F2}">
      <dgm:prSet/>
      <dgm:spPr/>
      <dgm:t>
        <a:bodyPr/>
        <a:lstStyle/>
        <a:p>
          <a:pPr>
            <a:spcAft>
              <a:spcPts val="600"/>
            </a:spcAft>
          </a:pPr>
          <a:r>
            <a:rPr lang="en-US" dirty="0" smtClean="0">
              <a:latin typeface="+mj-lt"/>
            </a:rPr>
            <a:t>Increases the perceived value of membership</a:t>
          </a:r>
          <a:endParaRPr lang="en-US" dirty="0">
            <a:latin typeface="+mj-lt"/>
          </a:endParaRPr>
        </a:p>
      </dgm:t>
    </dgm:pt>
    <dgm:pt modelId="{1103C8A2-E049-4F4E-8267-1FAB3364A0E6}" type="parTrans" cxnId="{B7493C79-B07C-4EC9-9AA8-46D9ACA023F4}">
      <dgm:prSet/>
      <dgm:spPr/>
      <dgm:t>
        <a:bodyPr/>
        <a:lstStyle/>
        <a:p>
          <a:endParaRPr lang="en-US">
            <a:latin typeface="+mj-lt"/>
          </a:endParaRPr>
        </a:p>
      </dgm:t>
    </dgm:pt>
    <dgm:pt modelId="{7EC09AB7-FB35-48E5-877E-543B0AD1D38A}" type="sibTrans" cxnId="{B7493C79-B07C-4EC9-9AA8-46D9ACA023F4}">
      <dgm:prSet/>
      <dgm:spPr/>
      <dgm:t>
        <a:bodyPr/>
        <a:lstStyle/>
        <a:p>
          <a:endParaRPr lang="en-US">
            <a:latin typeface="+mj-lt"/>
          </a:endParaRPr>
        </a:p>
      </dgm:t>
    </dgm:pt>
    <dgm:pt modelId="{5AC4CDB7-73A7-4E1C-AC87-D4D396094192}">
      <dgm:prSet/>
      <dgm:spPr/>
      <dgm:t>
        <a:bodyPr/>
        <a:lstStyle/>
        <a:p>
          <a:pPr>
            <a:spcAft>
              <a:spcPts val="600"/>
            </a:spcAft>
          </a:pPr>
          <a:r>
            <a:rPr lang="en-US" dirty="0" smtClean="0">
              <a:latin typeface="+mj-lt"/>
            </a:rPr>
            <a:t>Boosts recruitment and retention </a:t>
          </a:r>
          <a:endParaRPr lang="en-US" dirty="0">
            <a:latin typeface="+mj-lt"/>
          </a:endParaRPr>
        </a:p>
      </dgm:t>
    </dgm:pt>
    <dgm:pt modelId="{4DC48610-B82F-4C6D-9F45-7358B834E6EF}" type="parTrans" cxnId="{62A6E1B0-C69A-44E0-BA0B-1B56F9E9904D}">
      <dgm:prSet/>
      <dgm:spPr/>
      <dgm:t>
        <a:bodyPr/>
        <a:lstStyle/>
        <a:p>
          <a:endParaRPr lang="en-US">
            <a:latin typeface="+mj-lt"/>
          </a:endParaRPr>
        </a:p>
      </dgm:t>
    </dgm:pt>
    <dgm:pt modelId="{27AAA99F-0E9A-4A47-88DB-DAE1A32941CA}" type="sibTrans" cxnId="{62A6E1B0-C69A-44E0-BA0B-1B56F9E9904D}">
      <dgm:prSet/>
      <dgm:spPr/>
      <dgm:t>
        <a:bodyPr/>
        <a:lstStyle/>
        <a:p>
          <a:endParaRPr lang="en-US">
            <a:latin typeface="+mj-lt"/>
          </a:endParaRPr>
        </a:p>
      </dgm:t>
    </dgm:pt>
    <dgm:pt modelId="{A6ED0D5F-B019-44C3-98B9-00CCB3281065}">
      <dgm:prSet/>
      <dgm:spPr/>
      <dgm:t>
        <a:bodyPr/>
        <a:lstStyle/>
        <a:p>
          <a:pPr>
            <a:spcAft>
              <a:spcPts val="600"/>
            </a:spcAft>
          </a:pPr>
          <a:r>
            <a:rPr lang="en-US" dirty="0" smtClean="0">
              <a:latin typeface="+mj-lt"/>
            </a:rPr>
            <a:t>Creates a competitive advantage </a:t>
          </a:r>
          <a:endParaRPr lang="en-US" dirty="0">
            <a:latin typeface="+mj-lt"/>
          </a:endParaRPr>
        </a:p>
      </dgm:t>
    </dgm:pt>
    <dgm:pt modelId="{43EC3B7F-1A64-40B5-8A40-C7F21377E73A}" type="parTrans" cxnId="{0D1C4FDB-42B2-483C-81DF-90EBC8E779B3}">
      <dgm:prSet/>
      <dgm:spPr/>
      <dgm:t>
        <a:bodyPr/>
        <a:lstStyle/>
        <a:p>
          <a:endParaRPr lang="en-US">
            <a:latin typeface="+mj-lt"/>
          </a:endParaRPr>
        </a:p>
      </dgm:t>
    </dgm:pt>
    <dgm:pt modelId="{F033C2CF-BA39-4DB9-ACAD-90993F570DA4}" type="sibTrans" cxnId="{0D1C4FDB-42B2-483C-81DF-90EBC8E779B3}">
      <dgm:prSet/>
      <dgm:spPr/>
      <dgm:t>
        <a:bodyPr/>
        <a:lstStyle/>
        <a:p>
          <a:endParaRPr lang="en-US">
            <a:latin typeface="+mj-lt"/>
          </a:endParaRPr>
        </a:p>
      </dgm:t>
    </dgm:pt>
    <dgm:pt modelId="{D1094779-9C19-4A80-A550-DB2CBE6A0644}">
      <dgm:prSet/>
      <dgm:spPr/>
      <dgm:t>
        <a:bodyPr/>
        <a:lstStyle/>
        <a:p>
          <a:pPr>
            <a:spcAft>
              <a:spcPts val="600"/>
            </a:spcAft>
          </a:pPr>
          <a:r>
            <a:rPr lang="en-US" dirty="0" smtClean="0">
              <a:latin typeface="+mj-lt"/>
            </a:rPr>
            <a:t>Responds to market needs of a diverse member population</a:t>
          </a:r>
          <a:endParaRPr lang="en-US" dirty="0">
            <a:latin typeface="+mj-lt"/>
          </a:endParaRPr>
        </a:p>
      </dgm:t>
    </dgm:pt>
    <dgm:pt modelId="{0575D807-1A8E-4480-B562-6129EF3BF0B6}" type="parTrans" cxnId="{AF742824-79C2-4601-B2F6-A861D852963A}">
      <dgm:prSet/>
      <dgm:spPr/>
      <dgm:t>
        <a:bodyPr/>
        <a:lstStyle/>
        <a:p>
          <a:endParaRPr lang="en-US">
            <a:latin typeface="+mj-lt"/>
          </a:endParaRPr>
        </a:p>
      </dgm:t>
    </dgm:pt>
    <dgm:pt modelId="{84F47A5C-3501-444D-8C12-077EF3B2B903}" type="sibTrans" cxnId="{AF742824-79C2-4601-B2F6-A861D852963A}">
      <dgm:prSet/>
      <dgm:spPr/>
      <dgm:t>
        <a:bodyPr/>
        <a:lstStyle/>
        <a:p>
          <a:endParaRPr lang="en-US">
            <a:latin typeface="+mj-lt"/>
          </a:endParaRPr>
        </a:p>
      </dgm:t>
    </dgm:pt>
    <dgm:pt modelId="{BAA8997D-87CA-4368-B5B5-7601FCF2C6FD}">
      <dgm:prSet/>
      <dgm:spPr/>
      <dgm:t>
        <a:bodyPr/>
        <a:lstStyle/>
        <a:p>
          <a:pPr>
            <a:spcAft>
              <a:spcPts val="600"/>
            </a:spcAft>
          </a:pPr>
          <a:r>
            <a:rPr lang="en-US" dirty="0" smtClean="0">
              <a:latin typeface="+mj-lt"/>
            </a:rPr>
            <a:t>Licensed call center support for educational and enrollment assistance</a:t>
          </a:r>
          <a:endParaRPr lang="en-US" dirty="0">
            <a:latin typeface="+mj-lt"/>
          </a:endParaRPr>
        </a:p>
      </dgm:t>
    </dgm:pt>
    <dgm:pt modelId="{F4677908-ECEE-4B28-ADF2-7CCC0EFD2175}" type="parTrans" cxnId="{D169F780-0F05-40F7-8434-CDA5A0685467}">
      <dgm:prSet/>
      <dgm:spPr/>
      <dgm:t>
        <a:bodyPr/>
        <a:lstStyle/>
        <a:p>
          <a:endParaRPr lang="en-US">
            <a:latin typeface="+mj-lt"/>
          </a:endParaRPr>
        </a:p>
      </dgm:t>
    </dgm:pt>
    <dgm:pt modelId="{0BB5ED10-25EB-451A-B821-B3594CA0934A}" type="sibTrans" cxnId="{D169F780-0F05-40F7-8434-CDA5A0685467}">
      <dgm:prSet/>
      <dgm:spPr/>
      <dgm:t>
        <a:bodyPr/>
        <a:lstStyle/>
        <a:p>
          <a:endParaRPr lang="en-US">
            <a:latin typeface="+mj-lt"/>
          </a:endParaRPr>
        </a:p>
      </dgm:t>
    </dgm:pt>
    <dgm:pt modelId="{A69FD1CA-94A4-4B21-B2D3-6A65CF412A2B}">
      <dgm:prSet/>
      <dgm:spPr/>
      <dgm:t>
        <a:bodyPr/>
        <a:lstStyle/>
        <a:p>
          <a:pPr>
            <a:spcAft>
              <a:spcPts val="600"/>
            </a:spcAft>
          </a:pPr>
          <a:r>
            <a:rPr lang="en-US" dirty="0" smtClean="0">
              <a:latin typeface="+mj-lt"/>
            </a:rPr>
            <a:t>Easy-to-use platform increases member satisfaction, buying efficiency, and competitiveness</a:t>
          </a:r>
          <a:endParaRPr lang="en-US" dirty="0">
            <a:latin typeface="+mj-lt"/>
          </a:endParaRPr>
        </a:p>
      </dgm:t>
    </dgm:pt>
    <dgm:pt modelId="{9BB82C4C-300A-44AE-905F-829EDCC04A69}" type="parTrans" cxnId="{4E0C260F-D848-4F7D-A861-6D5E35F783DB}">
      <dgm:prSet/>
      <dgm:spPr/>
      <dgm:t>
        <a:bodyPr/>
        <a:lstStyle/>
        <a:p>
          <a:endParaRPr lang="en-US"/>
        </a:p>
      </dgm:t>
    </dgm:pt>
    <dgm:pt modelId="{A08CD598-B2FB-4DE1-BF46-3C5D0D461A9C}" type="sibTrans" cxnId="{4E0C260F-D848-4F7D-A861-6D5E35F783DB}">
      <dgm:prSet/>
      <dgm:spPr/>
      <dgm:t>
        <a:bodyPr/>
        <a:lstStyle/>
        <a:p>
          <a:endParaRPr lang="en-US"/>
        </a:p>
      </dgm:t>
    </dgm:pt>
    <dgm:pt modelId="{8EAC7228-BF2E-4D87-8616-C6C578C059DC}" type="pres">
      <dgm:prSet presAssocID="{D66565B3-AB11-4BE4-8EDF-B8DE49147DE7}" presName="linear" presStyleCnt="0">
        <dgm:presLayoutVars>
          <dgm:dir/>
          <dgm:animLvl val="lvl"/>
          <dgm:resizeHandles val="exact"/>
        </dgm:presLayoutVars>
      </dgm:prSet>
      <dgm:spPr/>
      <dgm:t>
        <a:bodyPr/>
        <a:lstStyle/>
        <a:p>
          <a:endParaRPr lang="en-US"/>
        </a:p>
      </dgm:t>
    </dgm:pt>
    <dgm:pt modelId="{11E9C682-D26F-4A83-9682-EFA5D379FCD2}" type="pres">
      <dgm:prSet presAssocID="{BEE5B962-E913-427D-A993-301163A34AA8}" presName="parentLin" presStyleCnt="0"/>
      <dgm:spPr/>
      <dgm:t>
        <a:bodyPr/>
        <a:lstStyle/>
        <a:p>
          <a:endParaRPr lang="en-US"/>
        </a:p>
      </dgm:t>
    </dgm:pt>
    <dgm:pt modelId="{F1CACC30-03E7-47AA-AACC-A3C9DE285206}" type="pres">
      <dgm:prSet presAssocID="{BEE5B962-E913-427D-A993-301163A34AA8}" presName="parentLeftMargin" presStyleLbl="node1" presStyleIdx="0" presStyleCnt="2"/>
      <dgm:spPr/>
      <dgm:t>
        <a:bodyPr/>
        <a:lstStyle/>
        <a:p>
          <a:endParaRPr lang="en-US"/>
        </a:p>
      </dgm:t>
    </dgm:pt>
    <dgm:pt modelId="{F3493D70-E964-4B70-88D2-E8ED6A7E3B5B}" type="pres">
      <dgm:prSet presAssocID="{BEE5B962-E913-427D-A993-301163A34AA8}" presName="parentText" presStyleLbl="node1" presStyleIdx="0" presStyleCnt="2">
        <dgm:presLayoutVars>
          <dgm:chMax val="0"/>
          <dgm:bulletEnabled val="1"/>
        </dgm:presLayoutVars>
      </dgm:prSet>
      <dgm:spPr/>
      <dgm:t>
        <a:bodyPr/>
        <a:lstStyle/>
        <a:p>
          <a:endParaRPr lang="en-US"/>
        </a:p>
      </dgm:t>
    </dgm:pt>
    <dgm:pt modelId="{BD1A51DB-BB55-44D3-BA63-47FCAC75C6B3}" type="pres">
      <dgm:prSet presAssocID="{BEE5B962-E913-427D-A993-301163A34AA8}" presName="negativeSpace" presStyleCnt="0"/>
      <dgm:spPr/>
      <dgm:t>
        <a:bodyPr/>
        <a:lstStyle/>
        <a:p>
          <a:endParaRPr lang="en-US"/>
        </a:p>
      </dgm:t>
    </dgm:pt>
    <dgm:pt modelId="{B4FE73F9-1E8A-4B87-A16B-4AF89CE238E0}" type="pres">
      <dgm:prSet presAssocID="{BEE5B962-E913-427D-A993-301163A34AA8}" presName="childText" presStyleLbl="conFgAcc1" presStyleIdx="0" presStyleCnt="2">
        <dgm:presLayoutVars>
          <dgm:bulletEnabled val="1"/>
        </dgm:presLayoutVars>
      </dgm:prSet>
      <dgm:spPr/>
      <dgm:t>
        <a:bodyPr/>
        <a:lstStyle/>
        <a:p>
          <a:endParaRPr lang="en-US"/>
        </a:p>
      </dgm:t>
    </dgm:pt>
    <dgm:pt modelId="{1DE46ED8-0919-43B8-823C-B896543D6002}" type="pres">
      <dgm:prSet presAssocID="{791FC1B3-38E4-482F-99E4-8A7D2EDCCE0F}" presName="spaceBetweenRectangles" presStyleCnt="0"/>
      <dgm:spPr/>
      <dgm:t>
        <a:bodyPr/>
        <a:lstStyle/>
        <a:p>
          <a:endParaRPr lang="en-US"/>
        </a:p>
      </dgm:t>
    </dgm:pt>
    <dgm:pt modelId="{D93357D0-5D26-49A9-B8DB-37CCA3621E4F}" type="pres">
      <dgm:prSet presAssocID="{028EE018-3476-4B4C-8CE6-6ADDE33759FB}" presName="parentLin" presStyleCnt="0"/>
      <dgm:spPr/>
      <dgm:t>
        <a:bodyPr/>
        <a:lstStyle/>
        <a:p>
          <a:endParaRPr lang="en-US"/>
        </a:p>
      </dgm:t>
    </dgm:pt>
    <dgm:pt modelId="{5EDEDF0C-FC6B-4635-9040-B843A44106A3}" type="pres">
      <dgm:prSet presAssocID="{028EE018-3476-4B4C-8CE6-6ADDE33759FB}" presName="parentLeftMargin" presStyleLbl="node1" presStyleIdx="0" presStyleCnt="2"/>
      <dgm:spPr/>
      <dgm:t>
        <a:bodyPr/>
        <a:lstStyle/>
        <a:p>
          <a:endParaRPr lang="en-US"/>
        </a:p>
      </dgm:t>
    </dgm:pt>
    <dgm:pt modelId="{10BF343A-F27D-43D2-BC84-D3C2A5A94005}" type="pres">
      <dgm:prSet presAssocID="{028EE018-3476-4B4C-8CE6-6ADDE33759FB}" presName="parentText" presStyleLbl="node1" presStyleIdx="1" presStyleCnt="2">
        <dgm:presLayoutVars>
          <dgm:chMax val="0"/>
          <dgm:bulletEnabled val="1"/>
        </dgm:presLayoutVars>
      </dgm:prSet>
      <dgm:spPr/>
      <dgm:t>
        <a:bodyPr/>
        <a:lstStyle/>
        <a:p>
          <a:endParaRPr lang="en-US"/>
        </a:p>
      </dgm:t>
    </dgm:pt>
    <dgm:pt modelId="{0B33EBA1-3DCE-40AD-88F0-D50D31CD63F4}" type="pres">
      <dgm:prSet presAssocID="{028EE018-3476-4B4C-8CE6-6ADDE33759FB}" presName="negativeSpace" presStyleCnt="0"/>
      <dgm:spPr/>
      <dgm:t>
        <a:bodyPr/>
        <a:lstStyle/>
        <a:p>
          <a:endParaRPr lang="en-US"/>
        </a:p>
      </dgm:t>
    </dgm:pt>
    <dgm:pt modelId="{C2F64A3E-4F8D-4F01-B52D-E825544F7EE5}" type="pres">
      <dgm:prSet presAssocID="{028EE018-3476-4B4C-8CE6-6ADDE33759FB}" presName="childText" presStyleLbl="conFgAcc1" presStyleIdx="1" presStyleCnt="2">
        <dgm:presLayoutVars>
          <dgm:bulletEnabled val="1"/>
        </dgm:presLayoutVars>
      </dgm:prSet>
      <dgm:spPr/>
      <dgm:t>
        <a:bodyPr/>
        <a:lstStyle/>
        <a:p>
          <a:endParaRPr lang="en-US"/>
        </a:p>
      </dgm:t>
    </dgm:pt>
  </dgm:ptLst>
  <dgm:cxnLst>
    <dgm:cxn modelId="{6A357C3B-380B-4785-BB20-E4D20427E637}" srcId="{D66565B3-AB11-4BE4-8EDF-B8DE49147DE7}" destId="{BEE5B962-E913-427D-A993-301163A34AA8}" srcOrd="0" destOrd="0" parTransId="{2AF6E44E-1AE4-4EF2-ABE5-76A5081D1783}" sibTransId="{791FC1B3-38E4-482F-99E4-8A7D2EDCCE0F}"/>
    <dgm:cxn modelId="{AF742824-79C2-4601-B2F6-A861D852963A}" srcId="{BEE5B962-E913-427D-A993-301163A34AA8}" destId="{D1094779-9C19-4A80-A550-DB2CBE6A0644}" srcOrd="4" destOrd="0" parTransId="{0575D807-1A8E-4480-B562-6129EF3BF0B6}" sibTransId="{84F47A5C-3501-444D-8C12-077EF3B2B903}"/>
    <dgm:cxn modelId="{30714BE7-2A18-4F8C-9ECE-456B0B742781}" srcId="{D66565B3-AB11-4BE4-8EDF-B8DE49147DE7}" destId="{028EE018-3476-4B4C-8CE6-6ADDE33759FB}" srcOrd="1" destOrd="0" parTransId="{F54D8058-BE5D-4975-95E4-B2A2EDF147F2}" sibTransId="{74DEB1A3-3590-4AC0-863F-15AAD43CC44A}"/>
    <dgm:cxn modelId="{52FBDED9-75F2-4E5C-A56E-8DABD72B88D0}" type="presOf" srcId="{D66565B3-AB11-4BE4-8EDF-B8DE49147DE7}" destId="{8EAC7228-BF2E-4D87-8616-C6C578C059DC}" srcOrd="0" destOrd="0" presId="urn:microsoft.com/office/officeart/2005/8/layout/list1"/>
    <dgm:cxn modelId="{DAD47CC7-EBBC-4C63-B490-4F7F4ABEA868}" srcId="{BEE5B962-E913-427D-A993-301163A34AA8}" destId="{057E229C-41B5-469A-BD19-4D8823738CD8}" srcOrd="0" destOrd="0" parTransId="{AA8E359D-76D9-442A-96C7-2FFC5F553229}" sibTransId="{FCB510AC-FE13-4728-88C3-5238BB362CE4}"/>
    <dgm:cxn modelId="{D169F780-0F05-40F7-8434-CDA5A0685467}" srcId="{028EE018-3476-4B4C-8CE6-6ADDE33759FB}" destId="{BAA8997D-87CA-4368-B5B5-7601FCF2C6FD}" srcOrd="2" destOrd="0" parTransId="{F4677908-ECEE-4B28-ADF2-7CCC0EFD2175}" sibTransId="{0BB5ED10-25EB-451A-B821-B3594CA0934A}"/>
    <dgm:cxn modelId="{4E0C260F-D848-4F7D-A861-6D5E35F783DB}" srcId="{028EE018-3476-4B4C-8CE6-6ADDE33759FB}" destId="{A69FD1CA-94A4-4B21-B2D3-6A65CF412A2B}" srcOrd="1" destOrd="0" parTransId="{9BB82C4C-300A-44AE-905F-829EDCC04A69}" sibTransId="{A08CD598-B2FB-4DE1-BF46-3C5D0D461A9C}"/>
    <dgm:cxn modelId="{4D0A7146-6C2D-4951-B83E-6F7B15A65398}" type="presOf" srcId="{7ADC639B-822D-40F6-AFD8-D27610F9B1F2}" destId="{B4FE73F9-1E8A-4B87-A16B-4AF89CE238E0}" srcOrd="0" destOrd="1" presId="urn:microsoft.com/office/officeart/2005/8/layout/list1"/>
    <dgm:cxn modelId="{3E69FD8E-4BF9-4BF9-A32A-00DA14FCBA52}" type="presOf" srcId="{5AC4CDB7-73A7-4E1C-AC87-D4D396094192}" destId="{B4FE73F9-1E8A-4B87-A16B-4AF89CE238E0}" srcOrd="0" destOrd="2" presId="urn:microsoft.com/office/officeart/2005/8/layout/list1"/>
    <dgm:cxn modelId="{0E91A299-FB8C-4697-A3A9-60913869C2F1}" type="presOf" srcId="{028EE018-3476-4B4C-8CE6-6ADDE33759FB}" destId="{10BF343A-F27D-43D2-BC84-D3C2A5A94005}" srcOrd="1" destOrd="0" presId="urn:microsoft.com/office/officeart/2005/8/layout/list1"/>
    <dgm:cxn modelId="{485221A5-A70F-4EBD-A922-37D6EE5644E9}" type="presOf" srcId="{A69FD1CA-94A4-4B21-B2D3-6A65CF412A2B}" destId="{C2F64A3E-4F8D-4F01-B52D-E825544F7EE5}" srcOrd="0" destOrd="1" presId="urn:microsoft.com/office/officeart/2005/8/layout/list1"/>
    <dgm:cxn modelId="{3FF656C4-4D35-4703-BDD4-3963678F777E}" srcId="{028EE018-3476-4B4C-8CE6-6ADDE33759FB}" destId="{BDDB50FC-4882-4863-B920-AC7E5FE8B8EF}" srcOrd="0" destOrd="0" parTransId="{6BC00C9E-D1CB-4CFF-86EC-B0EFD11B2503}" sibTransId="{81FB74EE-D623-4CDC-AFFD-212D48922183}"/>
    <dgm:cxn modelId="{B19136F9-BBCB-4B21-B9C9-F8D281875FF2}" type="presOf" srcId="{BEE5B962-E913-427D-A993-301163A34AA8}" destId="{F3493D70-E964-4B70-88D2-E8ED6A7E3B5B}" srcOrd="1" destOrd="0" presId="urn:microsoft.com/office/officeart/2005/8/layout/list1"/>
    <dgm:cxn modelId="{DED7A1CC-C080-4633-8EA4-DAC59BDDA495}" type="presOf" srcId="{BAA8997D-87CA-4368-B5B5-7601FCF2C6FD}" destId="{C2F64A3E-4F8D-4F01-B52D-E825544F7EE5}" srcOrd="0" destOrd="2" presId="urn:microsoft.com/office/officeart/2005/8/layout/list1"/>
    <dgm:cxn modelId="{B7493C79-B07C-4EC9-9AA8-46D9ACA023F4}" srcId="{BEE5B962-E913-427D-A993-301163A34AA8}" destId="{7ADC639B-822D-40F6-AFD8-D27610F9B1F2}" srcOrd="1" destOrd="0" parTransId="{1103C8A2-E049-4F4E-8267-1FAB3364A0E6}" sibTransId="{7EC09AB7-FB35-48E5-877E-543B0AD1D38A}"/>
    <dgm:cxn modelId="{35E8F9E3-521A-4F20-85F3-BE61262B398F}" type="presOf" srcId="{BDDB50FC-4882-4863-B920-AC7E5FE8B8EF}" destId="{C2F64A3E-4F8D-4F01-B52D-E825544F7EE5}" srcOrd="0" destOrd="0" presId="urn:microsoft.com/office/officeart/2005/8/layout/list1"/>
    <dgm:cxn modelId="{DB60F7DB-D9FC-4130-9EC2-3C0840EAE7AB}" type="presOf" srcId="{BEE5B962-E913-427D-A993-301163A34AA8}" destId="{F1CACC30-03E7-47AA-AACC-A3C9DE285206}" srcOrd="0" destOrd="0" presId="urn:microsoft.com/office/officeart/2005/8/layout/list1"/>
    <dgm:cxn modelId="{04C0109F-E9CD-450E-B50C-87FAA98E312F}" type="presOf" srcId="{057E229C-41B5-469A-BD19-4D8823738CD8}" destId="{B4FE73F9-1E8A-4B87-A16B-4AF89CE238E0}" srcOrd="0" destOrd="0" presId="urn:microsoft.com/office/officeart/2005/8/layout/list1"/>
    <dgm:cxn modelId="{0D1C4FDB-42B2-483C-81DF-90EBC8E779B3}" srcId="{BEE5B962-E913-427D-A993-301163A34AA8}" destId="{A6ED0D5F-B019-44C3-98B9-00CCB3281065}" srcOrd="3" destOrd="0" parTransId="{43EC3B7F-1A64-40B5-8A40-C7F21377E73A}" sibTransId="{F033C2CF-BA39-4DB9-ACAD-90993F570DA4}"/>
    <dgm:cxn modelId="{9F26AF16-7A9A-40F6-9718-23D64BF33A35}" type="presOf" srcId="{A6ED0D5F-B019-44C3-98B9-00CCB3281065}" destId="{B4FE73F9-1E8A-4B87-A16B-4AF89CE238E0}" srcOrd="0" destOrd="3" presId="urn:microsoft.com/office/officeart/2005/8/layout/list1"/>
    <dgm:cxn modelId="{62A6E1B0-C69A-44E0-BA0B-1B56F9E9904D}" srcId="{BEE5B962-E913-427D-A993-301163A34AA8}" destId="{5AC4CDB7-73A7-4E1C-AC87-D4D396094192}" srcOrd="2" destOrd="0" parTransId="{4DC48610-B82F-4C6D-9F45-7358B834E6EF}" sibTransId="{27AAA99F-0E9A-4A47-88DB-DAE1A32941CA}"/>
    <dgm:cxn modelId="{A8364178-B9CC-47E8-A1C0-3444348BF38E}" type="presOf" srcId="{028EE018-3476-4B4C-8CE6-6ADDE33759FB}" destId="{5EDEDF0C-FC6B-4635-9040-B843A44106A3}" srcOrd="0" destOrd="0" presId="urn:microsoft.com/office/officeart/2005/8/layout/list1"/>
    <dgm:cxn modelId="{024BD42E-95AF-4929-A0FE-6CC80EBC3646}" type="presOf" srcId="{D1094779-9C19-4A80-A550-DB2CBE6A0644}" destId="{B4FE73F9-1E8A-4B87-A16B-4AF89CE238E0}" srcOrd="0" destOrd="4" presId="urn:microsoft.com/office/officeart/2005/8/layout/list1"/>
    <dgm:cxn modelId="{DB4A4C96-BCBF-4D37-A6A5-AF737D101A13}" type="presParOf" srcId="{8EAC7228-BF2E-4D87-8616-C6C578C059DC}" destId="{11E9C682-D26F-4A83-9682-EFA5D379FCD2}" srcOrd="0" destOrd="0" presId="urn:microsoft.com/office/officeart/2005/8/layout/list1"/>
    <dgm:cxn modelId="{1CF5CE04-5947-4179-BBCB-468EE5ABF9B5}" type="presParOf" srcId="{11E9C682-D26F-4A83-9682-EFA5D379FCD2}" destId="{F1CACC30-03E7-47AA-AACC-A3C9DE285206}" srcOrd="0" destOrd="0" presId="urn:microsoft.com/office/officeart/2005/8/layout/list1"/>
    <dgm:cxn modelId="{A105F468-97B2-415D-A99E-B710D2A9ABCD}" type="presParOf" srcId="{11E9C682-D26F-4A83-9682-EFA5D379FCD2}" destId="{F3493D70-E964-4B70-88D2-E8ED6A7E3B5B}" srcOrd="1" destOrd="0" presId="urn:microsoft.com/office/officeart/2005/8/layout/list1"/>
    <dgm:cxn modelId="{4C9FA668-AC2F-4D75-8080-41EF75FD3C8B}" type="presParOf" srcId="{8EAC7228-BF2E-4D87-8616-C6C578C059DC}" destId="{BD1A51DB-BB55-44D3-BA63-47FCAC75C6B3}" srcOrd="1" destOrd="0" presId="urn:microsoft.com/office/officeart/2005/8/layout/list1"/>
    <dgm:cxn modelId="{1F5B83B0-6747-4E8B-95CC-3EA3CECE3543}" type="presParOf" srcId="{8EAC7228-BF2E-4D87-8616-C6C578C059DC}" destId="{B4FE73F9-1E8A-4B87-A16B-4AF89CE238E0}" srcOrd="2" destOrd="0" presId="urn:microsoft.com/office/officeart/2005/8/layout/list1"/>
    <dgm:cxn modelId="{9D74D2D9-39DE-41D5-ABB4-C2FCC4413DA0}" type="presParOf" srcId="{8EAC7228-BF2E-4D87-8616-C6C578C059DC}" destId="{1DE46ED8-0919-43B8-823C-B896543D6002}" srcOrd="3" destOrd="0" presId="urn:microsoft.com/office/officeart/2005/8/layout/list1"/>
    <dgm:cxn modelId="{D0DABA11-57D2-4C7B-A165-26B85FB5C7EB}" type="presParOf" srcId="{8EAC7228-BF2E-4D87-8616-C6C578C059DC}" destId="{D93357D0-5D26-49A9-B8DB-37CCA3621E4F}" srcOrd="4" destOrd="0" presId="urn:microsoft.com/office/officeart/2005/8/layout/list1"/>
    <dgm:cxn modelId="{C4C354FC-4582-4E63-B127-2072DD724D0D}" type="presParOf" srcId="{D93357D0-5D26-49A9-B8DB-37CCA3621E4F}" destId="{5EDEDF0C-FC6B-4635-9040-B843A44106A3}" srcOrd="0" destOrd="0" presId="urn:microsoft.com/office/officeart/2005/8/layout/list1"/>
    <dgm:cxn modelId="{47E170DF-EDD7-48D9-9195-B0097AF7829E}" type="presParOf" srcId="{D93357D0-5D26-49A9-B8DB-37CCA3621E4F}" destId="{10BF343A-F27D-43D2-BC84-D3C2A5A94005}" srcOrd="1" destOrd="0" presId="urn:microsoft.com/office/officeart/2005/8/layout/list1"/>
    <dgm:cxn modelId="{C52A3104-3E1F-4666-832A-732DF8BFE2AD}" type="presParOf" srcId="{8EAC7228-BF2E-4D87-8616-C6C578C059DC}" destId="{0B33EBA1-3DCE-40AD-88F0-D50D31CD63F4}" srcOrd="5" destOrd="0" presId="urn:microsoft.com/office/officeart/2005/8/layout/list1"/>
    <dgm:cxn modelId="{99ACD901-FD80-4D27-9216-12BA5CE71E6C}" type="presParOf" srcId="{8EAC7228-BF2E-4D87-8616-C6C578C059DC}" destId="{C2F64A3E-4F8D-4F01-B52D-E825544F7EE5}"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FE73F9-1E8A-4B87-A16B-4AF89CE238E0}">
      <dsp:nvSpPr>
        <dsp:cNvPr id="0" name=""/>
        <dsp:cNvSpPr/>
      </dsp:nvSpPr>
      <dsp:spPr>
        <a:xfrm>
          <a:off x="0" y="535897"/>
          <a:ext cx="7760253" cy="2016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2282" tIns="333248" rIns="602282" bIns="113792" numCol="1" spcCol="1270" anchor="t" anchorCtr="0">
          <a:noAutofit/>
        </a:bodyPr>
        <a:lstStyle/>
        <a:p>
          <a:pPr marL="171450" lvl="1" indent="-171450" algn="l" defTabSz="711200">
            <a:lnSpc>
              <a:spcPct val="90000"/>
            </a:lnSpc>
            <a:spcBef>
              <a:spcPct val="0"/>
            </a:spcBef>
            <a:spcAft>
              <a:spcPts val="600"/>
            </a:spcAft>
            <a:buChar char="••"/>
          </a:pPr>
          <a:r>
            <a:rPr lang="en-US" sz="1600" kern="1200" dirty="0" smtClean="0">
              <a:latin typeface="+mj-lt"/>
            </a:rPr>
            <a:t>Positions associations as a “trusted advisor” and valuable resource for health care policy and education</a:t>
          </a:r>
          <a:endParaRPr lang="en-US" sz="1600" kern="1200" dirty="0">
            <a:latin typeface="+mj-lt"/>
          </a:endParaRPr>
        </a:p>
        <a:p>
          <a:pPr marL="171450" lvl="1" indent="-171450" algn="l" defTabSz="711200">
            <a:lnSpc>
              <a:spcPct val="90000"/>
            </a:lnSpc>
            <a:spcBef>
              <a:spcPct val="0"/>
            </a:spcBef>
            <a:spcAft>
              <a:spcPts val="600"/>
            </a:spcAft>
            <a:buChar char="••"/>
          </a:pPr>
          <a:r>
            <a:rPr lang="en-US" sz="1600" kern="1200" dirty="0" smtClean="0">
              <a:latin typeface="+mj-lt"/>
            </a:rPr>
            <a:t>Increases the perceived value of membership</a:t>
          </a:r>
          <a:endParaRPr lang="en-US" sz="1600" kern="1200" dirty="0">
            <a:latin typeface="+mj-lt"/>
          </a:endParaRPr>
        </a:p>
        <a:p>
          <a:pPr marL="171450" lvl="1" indent="-171450" algn="l" defTabSz="711200">
            <a:lnSpc>
              <a:spcPct val="90000"/>
            </a:lnSpc>
            <a:spcBef>
              <a:spcPct val="0"/>
            </a:spcBef>
            <a:spcAft>
              <a:spcPts val="600"/>
            </a:spcAft>
            <a:buChar char="••"/>
          </a:pPr>
          <a:r>
            <a:rPr lang="en-US" sz="1600" kern="1200" dirty="0" smtClean="0">
              <a:latin typeface="+mj-lt"/>
            </a:rPr>
            <a:t>Boosts recruitment and retention </a:t>
          </a:r>
          <a:endParaRPr lang="en-US" sz="1600" kern="1200" dirty="0">
            <a:latin typeface="+mj-lt"/>
          </a:endParaRPr>
        </a:p>
        <a:p>
          <a:pPr marL="171450" lvl="1" indent="-171450" algn="l" defTabSz="711200">
            <a:lnSpc>
              <a:spcPct val="90000"/>
            </a:lnSpc>
            <a:spcBef>
              <a:spcPct val="0"/>
            </a:spcBef>
            <a:spcAft>
              <a:spcPts val="600"/>
            </a:spcAft>
            <a:buChar char="••"/>
          </a:pPr>
          <a:r>
            <a:rPr lang="en-US" sz="1600" kern="1200" dirty="0" smtClean="0">
              <a:latin typeface="+mj-lt"/>
            </a:rPr>
            <a:t>Creates a competitive advantage </a:t>
          </a:r>
          <a:endParaRPr lang="en-US" sz="1600" kern="1200" dirty="0">
            <a:latin typeface="+mj-lt"/>
          </a:endParaRPr>
        </a:p>
        <a:p>
          <a:pPr marL="171450" lvl="1" indent="-171450" algn="l" defTabSz="711200">
            <a:lnSpc>
              <a:spcPct val="90000"/>
            </a:lnSpc>
            <a:spcBef>
              <a:spcPct val="0"/>
            </a:spcBef>
            <a:spcAft>
              <a:spcPts val="600"/>
            </a:spcAft>
            <a:buChar char="••"/>
          </a:pPr>
          <a:r>
            <a:rPr lang="en-US" sz="1600" kern="1200" dirty="0" smtClean="0">
              <a:latin typeface="+mj-lt"/>
            </a:rPr>
            <a:t>Responds to market needs of a diverse member population</a:t>
          </a:r>
          <a:endParaRPr lang="en-US" sz="1600" kern="1200" dirty="0">
            <a:latin typeface="+mj-lt"/>
          </a:endParaRPr>
        </a:p>
      </dsp:txBody>
      <dsp:txXfrm>
        <a:off x="0" y="535897"/>
        <a:ext cx="7760253" cy="2016000"/>
      </dsp:txXfrm>
    </dsp:sp>
    <dsp:sp modelId="{F3493D70-E964-4B70-88D2-E8ED6A7E3B5B}">
      <dsp:nvSpPr>
        <dsp:cNvPr id="0" name=""/>
        <dsp:cNvSpPr/>
      </dsp:nvSpPr>
      <dsp:spPr>
        <a:xfrm>
          <a:off x="388012" y="299737"/>
          <a:ext cx="5432177" cy="4723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323" tIns="0" rIns="205323" bIns="0" numCol="1" spcCol="1270" anchor="ctr" anchorCtr="0">
          <a:noAutofit/>
        </a:bodyPr>
        <a:lstStyle/>
        <a:p>
          <a:pPr lvl="0" algn="l" defTabSz="800100">
            <a:lnSpc>
              <a:spcPct val="90000"/>
            </a:lnSpc>
            <a:spcBef>
              <a:spcPct val="0"/>
            </a:spcBef>
            <a:spcAft>
              <a:spcPct val="35000"/>
            </a:spcAft>
          </a:pPr>
          <a:r>
            <a:rPr lang="en-US" sz="1800" b="1" kern="1200" dirty="0" smtClean="0">
              <a:latin typeface="+mj-lt"/>
            </a:rPr>
            <a:t>Value to Associations</a:t>
          </a:r>
          <a:endParaRPr lang="en-US" sz="1800" b="1" kern="1200" dirty="0">
            <a:latin typeface="+mj-lt"/>
          </a:endParaRPr>
        </a:p>
      </dsp:txBody>
      <dsp:txXfrm>
        <a:off x="411069" y="322794"/>
        <a:ext cx="5386063" cy="426206"/>
      </dsp:txXfrm>
    </dsp:sp>
    <dsp:sp modelId="{C2F64A3E-4F8D-4F01-B52D-E825544F7EE5}">
      <dsp:nvSpPr>
        <dsp:cNvPr id="0" name=""/>
        <dsp:cNvSpPr/>
      </dsp:nvSpPr>
      <dsp:spPr>
        <a:xfrm>
          <a:off x="0" y="2874457"/>
          <a:ext cx="7760253" cy="14616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2282" tIns="333248" rIns="602282" bIns="113792" numCol="1" spcCol="1270" anchor="t" anchorCtr="0">
          <a:noAutofit/>
        </a:bodyPr>
        <a:lstStyle/>
        <a:p>
          <a:pPr marL="171450" lvl="1" indent="-171450" algn="l" defTabSz="711200">
            <a:lnSpc>
              <a:spcPct val="90000"/>
            </a:lnSpc>
            <a:spcBef>
              <a:spcPct val="0"/>
            </a:spcBef>
            <a:spcAft>
              <a:spcPts val="600"/>
            </a:spcAft>
            <a:buChar char="••"/>
          </a:pPr>
          <a:r>
            <a:rPr lang="en-US" sz="1600" kern="1200" dirty="0" smtClean="0">
              <a:latin typeface="+mj-lt"/>
            </a:rPr>
            <a:t>Access to benefit options and education tools on and off the exchange</a:t>
          </a:r>
          <a:endParaRPr lang="en-US" sz="1600" kern="1200" dirty="0">
            <a:latin typeface="+mj-lt"/>
          </a:endParaRPr>
        </a:p>
        <a:p>
          <a:pPr marL="171450" lvl="1" indent="-171450" algn="l" defTabSz="711200">
            <a:lnSpc>
              <a:spcPct val="90000"/>
            </a:lnSpc>
            <a:spcBef>
              <a:spcPct val="0"/>
            </a:spcBef>
            <a:spcAft>
              <a:spcPts val="600"/>
            </a:spcAft>
            <a:buChar char="••"/>
          </a:pPr>
          <a:r>
            <a:rPr lang="en-US" sz="1600" kern="1200" dirty="0" smtClean="0">
              <a:latin typeface="+mj-lt"/>
            </a:rPr>
            <a:t>Easy-to-use platform increases member satisfaction, buying efficiency, and competitiveness</a:t>
          </a:r>
          <a:endParaRPr lang="en-US" sz="1600" kern="1200" dirty="0">
            <a:latin typeface="+mj-lt"/>
          </a:endParaRPr>
        </a:p>
        <a:p>
          <a:pPr marL="171450" lvl="1" indent="-171450" algn="l" defTabSz="711200">
            <a:lnSpc>
              <a:spcPct val="90000"/>
            </a:lnSpc>
            <a:spcBef>
              <a:spcPct val="0"/>
            </a:spcBef>
            <a:spcAft>
              <a:spcPts val="600"/>
            </a:spcAft>
            <a:buChar char="••"/>
          </a:pPr>
          <a:r>
            <a:rPr lang="en-US" sz="1600" kern="1200" dirty="0" smtClean="0">
              <a:latin typeface="+mj-lt"/>
            </a:rPr>
            <a:t>Licensed call center support for educational and enrollment assistance</a:t>
          </a:r>
          <a:endParaRPr lang="en-US" sz="1600" kern="1200" dirty="0">
            <a:latin typeface="+mj-lt"/>
          </a:endParaRPr>
        </a:p>
      </dsp:txBody>
      <dsp:txXfrm>
        <a:off x="0" y="2874457"/>
        <a:ext cx="7760253" cy="1461600"/>
      </dsp:txXfrm>
    </dsp:sp>
    <dsp:sp modelId="{10BF343A-F27D-43D2-BC84-D3C2A5A94005}">
      <dsp:nvSpPr>
        <dsp:cNvPr id="0" name=""/>
        <dsp:cNvSpPr/>
      </dsp:nvSpPr>
      <dsp:spPr>
        <a:xfrm>
          <a:off x="388012" y="2638297"/>
          <a:ext cx="5432177" cy="4723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323" tIns="0" rIns="205323" bIns="0" numCol="1" spcCol="1270" anchor="ctr" anchorCtr="0">
          <a:noAutofit/>
        </a:bodyPr>
        <a:lstStyle/>
        <a:p>
          <a:pPr lvl="0" algn="l" defTabSz="800100">
            <a:lnSpc>
              <a:spcPct val="90000"/>
            </a:lnSpc>
            <a:spcBef>
              <a:spcPct val="0"/>
            </a:spcBef>
            <a:spcAft>
              <a:spcPct val="35000"/>
            </a:spcAft>
          </a:pPr>
          <a:r>
            <a:rPr lang="en-US" sz="1800" b="1" kern="1200" dirty="0" smtClean="0">
              <a:latin typeface="+mj-lt"/>
            </a:rPr>
            <a:t>Value to Members</a:t>
          </a:r>
          <a:endParaRPr lang="en-US" sz="1800" b="1" kern="1200" dirty="0">
            <a:latin typeface="+mj-lt"/>
          </a:endParaRPr>
        </a:p>
      </dsp:txBody>
      <dsp:txXfrm>
        <a:off x="411069" y="2661354"/>
        <a:ext cx="5386063"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0CB739F-EB1C-4F6F-85ED-1B01DCA2C954}" type="datetimeFigureOut">
              <a:rPr lang="en-US" smtClean="0"/>
              <a:t>9/11/2014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44B91D-6BB8-4AD0-9D29-C8F6964AD25B}" type="slidenum">
              <a:rPr lang="en-US" smtClean="0"/>
              <a:t>‹#›</a:t>
            </a:fld>
            <a:endParaRPr lang="en-US"/>
          </a:p>
        </p:txBody>
      </p:sp>
    </p:spTree>
    <p:extLst>
      <p:ext uri="{BB962C8B-B14F-4D97-AF65-F5344CB8AC3E}">
        <p14:creationId xmlns:p14="http://schemas.microsoft.com/office/powerpoint/2010/main" val="18664363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defRPr sz="1200">
                <a:latin typeface="Arial" charset="0"/>
                <a:ea typeface="+mn-ea"/>
                <a:cs typeface="+mn-cs"/>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defRPr sz="1200">
                <a:latin typeface="Arial" charset="0"/>
                <a:ea typeface="+mn-ea"/>
                <a:cs typeface="+mn-cs"/>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1028700" y="685800"/>
            <a:ext cx="48006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defRPr sz="1200">
                <a:latin typeface="Arial" charset="0"/>
                <a:ea typeface="+mn-ea"/>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defRPr sz="1200">
                <a:latin typeface="Arial" charset="0"/>
                <a:ea typeface="+mn-ea"/>
                <a:cs typeface="+mn-cs"/>
              </a:defRPr>
            </a:lvl1pPr>
          </a:lstStyle>
          <a:p>
            <a:pPr>
              <a:defRPr/>
            </a:pPr>
            <a:fld id="{97549A30-12F6-4699-A68F-BFDFEC897F5F}" type="slidenum">
              <a:rPr lang="en-US"/>
              <a:pPr>
                <a:defRPr/>
              </a:pPr>
              <a:t>‹#›</a:t>
            </a:fld>
            <a:endParaRPr lang="en-US"/>
          </a:p>
        </p:txBody>
      </p:sp>
    </p:spTree>
    <p:extLst>
      <p:ext uri="{BB962C8B-B14F-4D97-AF65-F5344CB8AC3E}">
        <p14:creationId xmlns:p14="http://schemas.microsoft.com/office/powerpoint/2010/main" val="20336755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4C44BF1D-286C-4ABC-8EB9-7526C004BFBA}" type="slidenum">
              <a:rPr lang="en-US" smtClean="0">
                <a:latin typeface="Arial" pitchFamily="34" charset="0"/>
                <a:ea typeface="MS PGothic"/>
                <a:cs typeface="MS PGothic"/>
              </a:rPr>
              <a:pPr/>
              <a:t>0</a:t>
            </a:fld>
            <a:endParaRPr lang="en-US" smtClean="0">
              <a:latin typeface="Arial" pitchFamily="34" charset="0"/>
              <a:ea typeface="MS PGothic"/>
              <a:cs typeface="MS PGothic"/>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2CCFB853-E3E1-4944-8649-12B9D9180D8B}" type="slidenum">
              <a:rPr lang="en-US" smtClean="0">
                <a:latin typeface="Arial" pitchFamily="34" charset="0"/>
                <a:ea typeface="MS PGothic"/>
                <a:cs typeface="MS PGothic"/>
              </a:rPr>
              <a:pPr/>
              <a:t>9</a:t>
            </a:fld>
            <a:endParaRPr lang="en-US" smtClean="0">
              <a:latin typeface="Arial" pitchFamily="34" charset="0"/>
              <a:ea typeface="MS PGothic"/>
              <a:cs typeface="MS PGothic"/>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1" rIns="91419" bIns="45711" anchor="b"/>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eaLnBrk="0" fontAlgn="base" hangingPunct="0">
              <a:spcBef>
                <a:spcPct val="0"/>
              </a:spcBef>
              <a:spcAft>
                <a:spcPct val="0"/>
              </a:spcAft>
              <a:defRPr sz="2000">
                <a:solidFill>
                  <a:schemeClr val="tx1"/>
                </a:solidFill>
                <a:latin typeface="Arial" charset="0"/>
                <a:ea typeface="MS PGothic" pitchFamily="34" charset="-128"/>
              </a:defRPr>
            </a:lvl6pPr>
            <a:lvl7pPr marL="2971800" indent="-228600" eaLnBrk="0" fontAlgn="base" hangingPunct="0">
              <a:spcBef>
                <a:spcPct val="0"/>
              </a:spcBef>
              <a:spcAft>
                <a:spcPct val="0"/>
              </a:spcAft>
              <a:defRPr sz="2000">
                <a:solidFill>
                  <a:schemeClr val="tx1"/>
                </a:solidFill>
                <a:latin typeface="Arial" charset="0"/>
                <a:ea typeface="MS PGothic" pitchFamily="34" charset="-128"/>
              </a:defRPr>
            </a:lvl7pPr>
            <a:lvl8pPr marL="3429000" indent="-228600" eaLnBrk="0" fontAlgn="base" hangingPunct="0">
              <a:spcBef>
                <a:spcPct val="0"/>
              </a:spcBef>
              <a:spcAft>
                <a:spcPct val="0"/>
              </a:spcAft>
              <a:defRPr sz="2000">
                <a:solidFill>
                  <a:schemeClr val="tx1"/>
                </a:solidFill>
                <a:latin typeface="Arial" charset="0"/>
                <a:ea typeface="MS PGothic" pitchFamily="34" charset="-128"/>
              </a:defRPr>
            </a:lvl8pPr>
            <a:lvl9pPr marL="3886200" indent="-228600" eaLnBrk="0" fontAlgn="base" hangingPunct="0">
              <a:spcBef>
                <a:spcPct val="0"/>
              </a:spcBef>
              <a:spcAft>
                <a:spcPct val="0"/>
              </a:spcAft>
              <a:defRPr sz="2000">
                <a:solidFill>
                  <a:schemeClr val="tx1"/>
                </a:solidFill>
                <a:latin typeface="Arial" charset="0"/>
                <a:ea typeface="MS PGothic" pitchFamily="34" charset="-128"/>
              </a:defRPr>
            </a:lvl9pPr>
          </a:lstStyle>
          <a:p>
            <a:pPr algn="r" eaLnBrk="1" hangingPunct="1">
              <a:lnSpc>
                <a:spcPct val="86000"/>
              </a:lnSpc>
            </a:pPr>
            <a:fld id="{0B2CF14B-2464-4AE2-ABA7-0C3A8F28B14B}" type="slidenum">
              <a:rPr lang="en-US" sz="1200"/>
              <a:pPr algn="r" eaLnBrk="1" hangingPunct="1">
                <a:lnSpc>
                  <a:spcPct val="86000"/>
                </a:lnSpc>
              </a:pPr>
              <a:t>1</a:t>
            </a:fld>
            <a:endParaRPr lang="en-US" sz="1200"/>
          </a:p>
        </p:txBody>
      </p:sp>
      <p:sp>
        <p:nvSpPr>
          <p:cNvPr id="31747" name="Rectangle 2"/>
          <p:cNvSpPr>
            <a:spLocks noGrp="1" noRot="1" noChangeAspect="1" noChangeArrowheads="1" noTextEdit="1"/>
          </p:cNvSpPr>
          <p:nvPr>
            <p:ph type="sldImg"/>
          </p:nvPr>
        </p:nvSpPr>
        <p:spPr>
          <a:xfrm>
            <a:off x="1030288" y="685800"/>
            <a:ext cx="4799012" cy="3429000"/>
          </a:xfrm>
          <a:ln/>
        </p:spPr>
      </p:sp>
      <p:sp>
        <p:nvSpPr>
          <p:cNvPr id="31748" name="Rectangle 3"/>
          <p:cNvSpPr>
            <a:spLocks noGrp="1" noChangeArrowheads="1"/>
          </p:cNvSpPr>
          <p:nvPr>
            <p:ph type="body" idx="1"/>
          </p:nvPr>
        </p:nvSpPr>
        <p:spPr>
          <a:xfrm>
            <a:off x="993775" y="4343400"/>
            <a:ext cx="4870450" cy="4114800"/>
          </a:xfrm>
          <a:noFill/>
        </p:spPr>
        <p:txBody>
          <a:bodyPr lIns="91419" tIns="45711" rIns="91419" bIns="45711"/>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549A30-12F6-4699-A68F-BFDFEC897F5F}" type="slidenum">
              <a:rPr lang="en-US" smtClean="0"/>
              <a:pPr>
                <a:defRPr/>
              </a:pPr>
              <a:t>2</a:t>
            </a:fld>
            <a:endParaRPr lang="en-US"/>
          </a:p>
        </p:txBody>
      </p:sp>
    </p:spTree>
    <p:extLst>
      <p:ext uri="{BB962C8B-B14F-4D97-AF65-F5344CB8AC3E}">
        <p14:creationId xmlns:p14="http://schemas.microsoft.com/office/powerpoint/2010/main" val="1000799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549A30-12F6-4699-A68F-BFDFEC897F5F}" type="slidenum">
              <a:rPr lang="en-US" smtClean="0"/>
              <a:pPr>
                <a:defRPr/>
              </a:pPr>
              <a:t>3</a:t>
            </a:fld>
            <a:endParaRPr lang="en-US"/>
          </a:p>
        </p:txBody>
      </p:sp>
    </p:spTree>
    <p:extLst>
      <p:ext uri="{BB962C8B-B14F-4D97-AF65-F5344CB8AC3E}">
        <p14:creationId xmlns:p14="http://schemas.microsoft.com/office/powerpoint/2010/main" val="1172690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549A30-12F6-4699-A68F-BFDFEC897F5F}" type="slidenum">
              <a:rPr lang="en-US" smtClean="0"/>
              <a:pPr>
                <a:defRPr/>
              </a:pPr>
              <a:t>4</a:t>
            </a:fld>
            <a:endParaRPr lang="en-US"/>
          </a:p>
        </p:txBody>
      </p:sp>
    </p:spTree>
    <p:extLst>
      <p:ext uri="{BB962C8B-B14F-4D97-AF65-F5344CB8AC3E}">
        <p14:creationId xmlns:p14="http://schemas.microsoft.com/office/powerpoint/2010/main" val="1087726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549A30-12F6-4699-A68F-BFDFEC897F5F}" type="slidenum">
              <a:rPr lang="en-US" smtClean="0"/>
              <a:pPr>
                <a:defRPr/>
              </a:pPr>
              <a:t>5</a:t>
            </a:fld>
            <a:endParaRPr lang="en-US"/>
          </a:p>
        </p:txBody>
      </p:sp>
    </p:spTree>
    <p:extLst>
      <p:ext uri="{BB962C8B-B14F-4D97-AF65-F5344CB8AC3E}">
        <p14:creationId xmlns:p14="http://schemas.microsoft.com/office/powerpoint/2010/main" val="506850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549A30-12F6-4699-A68F-BFDFEC897F5F}" type="slidenum">
              <a:rPr lang="en-US" smtClean="0"/>
              <a:pPr>
                <a:defRPr/>
              </a:pPr>
              <a:t>6</a:t>
            </a:fld>
            <a:endParaRPr lang="en-US"/>
          </a:p>
        </p:txBody>
      </p:sp>
    </p:spTree>
    <p:extLst>
      <p:ext uri="{BB962C8B-B14F-4D97-AF65-F5344CB8AC3E}">
        <p14:creationId xmlns:p14="http://schemas.microsoft.com/office/powerpoint/2010/main" val="477094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549A30-12F6-4699-A68F-BFDFEC897F5F}" type="slidenum">
              <a:rPr lang="en-US" smtClean="0"/>
              <a:pPr>
                <a:defRPr/>
              </a:pPr>
              <a:t>7</a:t>
            </a:fld>
            <a:endParaRPr lang="en-US"/>
          </a:p>
        </p:txBody>
      </p:sp>
    </p:spTree>
    <p:extLst>
      <p:ext uri="{BB962C8B-B14F-4D97-AF65-F5344CB8AC3E}">
        <p14:creationId xmlns:p14="http://schemas.microsoft.com/office/powerpoint/2010/main" val="596820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549A30-12F6-4699-A68F-BFDFEC897F5F}" type="slidenum">
              <a:rPr lang="en-US" smtClean="0"/>
              <a:pPr>
                <a:defRPr/>
              </a:pPr>
              <a:t>8</a:t>
            </a:fld>
            <a:endParaRPr lang="en-US"/>
          </a:p>
        </p:txBody>
      </p:sp>
    </p:spTree>
    <p:extLst>
      <p:ext uri="{BB962C8B-B14F-4D97-AF65-F5344CB8AC3E}">
        <p14:creationId xmlns:p14="http://schemas.microsoft.com/office/powerpoint/2010/main" val="36095584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tags" Target="../tags/tag25.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ags" Target="../tags/tag2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MMC_CoverShape"/>
          <p:cNvGrpSpPr>
            <a:grpSpLocks/>
          </p:cNvGrpSpPr>
          <p:nvPr userDrawn="1">
            <p:custDataLst>
              <p:tags r:id="rId1"/>
            </p:custDataLst>
          </p:nvPr>
        </p:nvGrpSpPr>
        <p:grpSpPr bwMode="auto">
          <a:xfrm>
            <a:off x="0" y="2616200"/>
            <a:ext cx="9601200" cy="3657600"/>
            <a:chOff x="0" y="2616200"/>
            <a:chExt cx="9601201" cy="3657601"/>
          </a:xfrm>
        </p:grpSpPr>
        <p:sp>
          <p:nvSpPr>
            <p:cNvPr id="5" name="Freeform 4"/>
            <p:cNvSpPr/>
            <p:nvPr userDrawn="1"/>
          </p:nvSpPr>
          <p:spPr bwMode="auto">
            <a:xfrm>
              <a:off x="0" y="2616200"/>
              <a:ext cx="914400" cy="3657601"/>
            </a:xfrm>
            <a:custGeom>
              <a:avLst/>
              <a:gdLst/>
              <a:ahLst/>
              <a:cxnLst/>
              <a:rect l="0" t="0" r="0" b="0"/>
              <a:pathLst>
                <a:path w="914401" h="3657601">
                  <a:moveTo>
                    <a:pt x="0" y="0"/>
                  </a:moveTo>
                  <a:lnTo>
                    <a:pt x="914400" y="0"/>
                  </a:lnTo>
                  <a:lnTo>
                    <a:pt x="711200" y="3657600"/>
                  </a:lnTo>
                  <a:lnTo>
                    <a:pt x="0" y="3657600"/>
                  </a:lnTo>
                </a:path>
              </a:pathLst>
            </a:custGeom>
            <a:solidFill>
              <a:schemeClr val="folHlink"/>
            </a:solidFill>
            <a:ln w="9525" cap="flat" cmpd="sng" algn="ctr">
              <a:noFill/>
              <a:prstDash val="solid"/>
              <a:round/>
              <a:headEnd type="none" w="med" len="med"/>
              <a:tailEnd type="none" w="med" len="med"/>
            </a:ln>
            <a:effectLst/>
          </p:spPr>
          <p:txBody>
            <a:bodyPr wrap="none" lIns="0" tIns="0" anchor="ctr"/>
            <a:lstStyle/>
            <a:p>
              <a:pPr algn="ctr">
                <a:lnSpc>
                  <a:spcPct val="86000"/>
                </a:lnSpc>
                <a:defRPr/>
              </a:pPr>
              <a:endParaRPr lang="en-US">
                <a:latin typeface="Arial" charset="0"/>
                <a:ea typeface="+mn-ea"/>
                <a:cs typeface="+mn-cs"/>
              </a:endParaRPr>
            </a:p>
          </p:txBody>
        </p:sp>
        <p:sp>
          <p:nvSpPr>
            <p:cNvPr id="6" name="Freeform 5"/>
            <p:cNvSpPr/>
            <p:nvPr userDrawn="1"/>
          </p:nvSpPr>
          <p:spPr bwMode="auto">
            <a:xfrm>
              <a:off x="457200" y="2616200"/>
              <a:ext cx="8940801" cy="3657601"/>
            </a:xfrm>
            <a:custGeom>
              <a:avLst/>
              <a:gdLst/>
              <a:ahLst/>
              <a:cxnLst/>
              <a:rect l="0" t="0" r="0" b="0"/>
              <a:pathLst>
                <a:path w="8940801" h="3657601">
                  <a:moveTo>
                    <a:pt x="0" y="3657600"/>
                  </a:moveTo>
                  <a:lnTo>
                    <a:pt x="457200" y="0"/>
                  </a:lnTo>
                  <a:lnTo>
                    <a:pt x="8940800" y="3657600"/>
                  </a:lnTo>
                </a:path>
              </a:pathLst>
            </a:custGeom>
            <a:solidFill>
              <a:schemeClr val="accent2"/>
            </a:solidFill>
            <a:ln w="9525" cap="flat" cmpd="sng" algn="ctr">
              <a:noFill/>
              <a:prstDash val="solid"/>
              <a:round/>
              <a:headEnd type="none" w="med" len="med"/>
              <a:tailEnd type="none" w="med" len="med"/>
            </a:ln>
            <a:effectLst/>
          </p:spPr>
          <p:txBody>
            <a:bodyPr wrap="none" lIns="0" tIns="0" anchor="ctr"/>
            <a:lstStyle/>
            <a:p>
              <a:pPr algn="ctr">
                <a:lnSpc>
                  <a:spcPct val="86000"/>
                </a:lnSpc>
                <a:defRPr/>
              </a:pPr>
              <a:endParaRPr lang="en-US">
                <a:latin typeface="Arial" charset="0"/>
                <a:ea typeface="+mn-ea"/>
                <a:cs typeface="+mn-cs"/>
              </a:endParaRPr>
            </a:p>
          </p:txBody>
        </p:sp>
        <p:sp>
          <p:nvSpPr>
            <p:cNvPr id="7" name="Freeform 6"/>
            <p:cNvSpPr/>
            <p:nvPr userDrawn="1"/>
          </p:nvSpPr>
          <p:spPr bwMode="auto">
            <a:xfrm>
              <a:off x="914400" y="2616200"/>
              <a:ext cx="8686801" cy="3657601"/>
            </a:xfrm>
            <a:custGeom>
              <a:avLst/>
              <a:gdLst/>
              <a:ahLst/>
              <a:cxnLst/>
              <a:rect l="0" t="0" r="0" b="0"/>
              <a:pathLst>
                <a:path w="8686801" h="3657601">
                  <a:moveTo>
                    <a:pt x="8229600" y="3657600"/>
                  </a:moveTo>
                  <a:lnTo>
                    <a:pt x="0" y="0"/>
                  </a:lnTo>
                  <a:lnTo>
                    <a:pt x="8686800" y="1371600"/>
                  </a:lnTo>
                  <a:lnTo>
                    <a:pt x="8686800" y="3657600"/>
                  </a:lnTo>
                </a:path>
              </a:pathLst>
            </a:custGeom>
            <a:solidFill>
              <a:schemeClr val="accent1"/>
            </a:solidFill>
            <a:ln w="9525" cap="flat" cmpd="sng" algn="ctr">
              <a:noFill/>
              <a:prstDash val="solid"/>
              <a:round/>
              <a:headEnd type="none" w="med" len="med"/>
              <a:tailEnd type="none" w="med" len="med"/>
            </a:ln>
            <a:effectLst/>
          </p:spPr>
          <p:txBody>
            <a:bodyPr wrap="none" lIns="0" tIns="0" anchor="ctr"/>
            <a:lstStyle/>
            <a:p>
              <a:pPr algn="ctr">
                <a:lnSpc>
                  <a:spcPct val="86000"/>
                </a:lnSpc>
                <a:defRPr/>
              </a:pPr>
              <a:endParaRPr lang="en-US">
                <a:latin typeface="Arial" charset="0"/>
                <a:ea typeface="+mn-ea"/>
                <a:cs typeface="+mn-cs"/>
              </a:endParaRPr>
            </a:p>
          </p:txBody>
        </p:sp>
      </p:grpSp>
      <p:pic>
        <p:nvPicPr>
          <p:cNvPr id="9" name="Picture 15" descr="MMC_PEND_Blue.tif"/>
          <p:cNvPicPr>
            <a:picLocks/>
          </p:cNvPicPr>
          <p:nvPr userDrawn="1"/>
        </p:nvPicPr>
        <p:blipFill>
          <a:blip r:embed="rId4" cstate="print"/>
          <a:srcRect/>
          <a:stretch>
            <a:fillRect/>
          </a:stretch>
        </p:blipFill>
        <p:spPr bwMode="auto">
          <a:xfrm>
            <a:off x="7467600" y="6459538"/>
            <a:ext cx="1658938" cy="228600"/>
          </a:xfrm>
          <a:prstGeom prst="rect">
            <a:avLst/>
          </a:prstGeom>
          <a:noFill/>
          <a:ln w="9525">
            <a:noFill/>
            <a:miter lim="800000"/>
            <a:headEnd/>
            <a:tailEnd/>
          </a:ln>
        </p:spPr>
      </p:pic>
      <p:sp>
        <p:nvSpPr>
          <p:cNvPr id="11" name="SubCompany"/>
          <p:cNvSpPr txBox="1">
            <a:spLocks noChangeArrowheads="1"/>
          </p:cNvSpPr>
          <p:nvPr userDrawn="1">
            <p:custDataLst>
              <p:tags r:id="rId2"/>
            </p:custDataLst>
          </p:nvPr>
        </p:nvSpPr>
        <p:spPr bwMode="gray">
          <a:xfrm>
            <a:off x="906463" y="6473309"/>
            <a:ext cx="6389687" cy="184666"/>
          </a:xfrm>
          <a:prstGeom prst="rect">
            <a:avLst/>
          </a:prstGeom>
          <a:noFill/>
          <a:ln w="9525">
            <a:noFill/>
            <a:miter lim="800000"/>
            <a:headEnd/>
            <a:tailEnd/>
          </a:ln>
          <a:effectLst/>
        </p:spPr>
        <p:txBody>
          <a:bodyPr wrap="square" lIns="0" tIns="0" rIns="0" bIns="0" anchor="b">
            <a:spAutoFit/>
          </a:bodyPr>
          <a:lstStyle/>
          <a:p>
            <a:pPr>
              <a:defRPr/>
            </a:pPr>
            <a:r>
              <a:rPr lang="en-US" sz="1200" dirty="0" smtClean="0">
                <a:solidFill>
                  <a:schemeClr val="bg2"/>
                </a:solidFill>
                <a:latin typeface="Arial" charset="0"/>
                <a:ea typeface="+mn-ea"/>
                <a:cs typeface="+mn-cs"/>
              </a:rPr>
              <a:t>Mercer Consumer, a service of Mercer Health &amp; Benefits Administration LLC</a:t>
            </a:r>
            <a:endParaRPr lang="en-US" sz="1200" dirty="0">
              <a:solidFill>
                <a:schemeClr val="bg2"/>
              </a:solidFill>
              <a:latin typeface="Arial" charset="0"/>
              <a:ea typeface="+mn-ea"/>
              <a:cs typeface="+mn-cs"/>
            </a:endParaRPr>
          </a:p>
        </p:txBody>
      </p:sp>
      <p:sp>
        <p:nvSpPr>
          <p:cNvPr id="8194" name="PresentationTitle"/>
          <p:cNvSpPr>
            <a:spLocks noGrp="1" noChangeArrowheads="1"/>
          </p:cNvSpPr>
          <p:nvPr>
            <p:ph type="ctrTitle"/>
          </p:nvPr>
        </p:nvSpPr>
        <p:spPr>
          <a:xfrm>
            <a:off x="896938" y="1243013"/>
            <a:ext cx="8234362" cy="370551"/>
          </a:xfrm>
        </p:spPr>
        <p:txBody>
          <a:bodyPr tIns="0" rIns="0" bIns="0">
            <a:spAutoFit/>
          </a:bodyPr>
          <a:lstStyle>
            <a:lvl1pPr>
              <a:lnSpc>
                <a:spcPct val="86000"/>
              </a:lnSpc>
              <a:defRPr sz="2800"/>
            </a:lvl1pPr>
          </a:lstStyle>
          <a:p>
            <a:r>
              <a:rPr lang="en-US" smtClean="0"/>
              <a:t>Click to edit Master title style</a:t>
            </a:r>
            <a:endParaRPr lang="en-US"/>
          </a:p>
        </p:txBody>
      </p:sp>
      <p:sp>
        <p:nvSpPr>
          <p:cNvPr id="8388" name="Date"/>
          <p:cNvSpPr>
            <a:spLocks noGrp="1" noChangeArrowheads="1"/>
          </p:cNvSpPr>
          <p:nvPr>
            <p:ph type="subTitle" sz="quarter" idx="1"/>
          </p:nvPr>
        </p:nvSpPr>
        <p:spPr>
          <a:xfrm>
            <a:off x="904875" y="1998663"/>
            <a:ext cx="4852988" cy="228600"/>
          </a:xfrm>
          <a:ln/>
        </p:spPr>
        <p:txBody>
          <a:bodyPr>
            <a:spAutoFit/>
          </a:bodyPr>
          <a:lstStyle>
            <a:lvl1pPr marL="0" indent="0">
              <a:lnSpc>
                <a:spcPct val="83000"/>
              </a:lnSpc>
              <a:spcBef>
                <a:spcPct val="0"/>
              </a:spcBef>
              <a:buFontTx/>
              <a:buNone/>
              <a:defRPr sz="1800">
                <a:solidFill>
                  <a:schemeClr val="accent2"/>
                </a:solidFill>
              </a:defRPr>
            </a:lvl1pPr>
          </a:lstStyle>
          <a:p>
            <a:r>
              <a:rPr lang="en-US" smtClean="0"/>
              <a:t>Click to edit Master subtitle style</a:t>
            </a:r>
            <a:endParaRPr lang="en-US"/>
          </a:p>
        </p:txBody>
      </p:sp>
      <p:pic>
        <p:nvPicPr>
          <p:cNvPr id="14" name="Picture 208" descr="MER_PFC_Blue"/>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gray">
          <a:xfrm>
            <a:off x="715963" y="477838"/>
            <a:ext cx="164941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5" name="Picture 16" descr="MER_EN_PTAG_Blue[1].tif"/>
          <p:cNvPicPr>
            <a:picLocks noChangeAspect="1"/>
          </p:cNvPicPr>
          <p:nvPr userDrawn="1"/>
        </p:nvPicPr>
        <p:blipFill>
          <a:blip r:embed="rId6" cstate="print"/>
          <a:srcRect/>
          <a:stretch>
            <a:fillRect/>
          </a:stretch>
        </p:blipFill>
        <p:spPr bwMode="auto">
          <a:xfrm>
            <a:off x="6235700" y="555625"/>
            <a:ext cx="2830513" cy="90488"/>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Number"/>
          <p:cNvSpPr>
            <a:spLocks noGrp="1" noChangeArrowheads="1"/>
          </p:cNvSpPr>
          <p:nvPr>
            <p:ph type="sldNum" sz="quarter" idx="10"/>
            <p:custDataLst>
              <p:tags r:id="rId1"/>
            </p:custDataLst>
          </p:nvPr>
        </p:nvSpPr>
        <p:spPr>
          <a:ln/>
        </p:spPr>
        <p:txBody>
          <a:bodyPr/>
          <a:lstStyle>
            <a:lvl1pPr>
              <a:defRPr/>
            </a:lvl1pPr>
          </a:lstStyle>
          <a:p>
            <a:pPr>
              <a:defRPr/>
            </a:pPr>
            <a:fld id="{BC297CC8-1E15-499F-B1DB-B2012ECC34BC}" type="slidenum">
              <a:rPr lang="en-US"/>
              <a:pPr>
                <a:defRPr/>
              </a:pPr>
              <a:t>‹#›</a:t>
            </a:fld>
            <a:endParaRPr lang="en-US"/>
          </a:p>
        </p:txBody>
      </p:sp>
      <p:sp>
        <p:nvSpPr>
          <p:cNvPr id="5" name="Date" hidden="1"/>
          <p:cNvSpPr>
            <a:spLocks noGrp="1" noChangeArrowheads="1"/>
          </p:cNvSpPr>
          <p:nvPr>
            <p:ph type="dt" sz="half" idx="11"/>
            <p:custDataLst>
              <p:tags r:id="rId2"/>
            </p:custDataLst>
          </p:nvPr>
        </p:nvSpPr>
        <p:spPr>
          <a:ln/>
        </p:spPr>
        <p:txBody>
          <a:bodyPr/>
          <a:lstStyle>
            <a:lvl1pPr>
              <a:defRPr/>
            </a:lvl1pPr>
          </a:lstStyle>
          <a:p>
            <a:pPr>
              <a:defRPr/>
            </a:pPr>
            <a:fld id="{4DC80071-2428-4752-8D5F-FE4C3EE2900B}" type="datetime4">
              <a:rPr lang="en-US" smtClean="0"/>
              <a:t>September 11, 2014</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0713" y="382588"/>
            <a:ext cx="2171700" cy="5883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382588"/>
            <a:ext cx="6362700" cy="5883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Number"/>
          <p:cNvSpPr>
            <a:spLocks noGrp="1" noChangeArrowheads="1"/>
          </p:cNvSpPr>
          <p:nvPr>
            <p:ph type="sldNum" sz="quarter" idx="10"/>
            <p:custDataLst>
              <p:tags r:id="rId1"/>
            </p:custDataLst>
          </p:nvPr>
        </p:nvSpPr>
        <p:spPr>
          <a:ln/>
        </p:spPr>
        <p:txBody>
          <a:bodyPr/>
          <a:lstStyle>
            <a:lvl1pPr>
              <a:defRPr/>
            </a:lvl1pPr>
          </a:lstStyle>
          <a:p>
            <a:pPr>
              <a:defRPr/>
            </a:pPr>
            <a:fld id="{788BAF8D-ABBC-439A-86DA-751AC7EEAE57}" type="slidenum">
              <a:rPr lang="en-US"/>
              <a:pPr>
                <a:defRPr/>
              </a:pPr>
              <a:t>‹#›</a:t>
            </a:fld>
            <a:endParaRPr lang="en-US"/>
          </a:p>
        </p:txBody>
      </p:sp>
      <p:sp>
        <p:nvSpPr>
          <p:cNvPr id="5" name="Date" hidden="1"/>
          <p:cNvSpPr>
            <a:spLocks noGrp="1" noChangeArrowheads="1"/>
          </p:cNvSpPr>
          <p:nvPr>
            <p:ph type="dt" sz="half" idx="11"/>
            <p:custDataLst>
              <p:tags r:id="rId2"/>
            </p:custDataLst>
          </p:nvPr>
        </p:nvSpPr>
        <p:spPr>
          <a:ln/>
        </p:spPr>
        <p:txBody>
          <a:bodyPr/>
          <a:lstStyle>
            <a:lvl1pPr>
              <a:defRPr/>
            </a:lvl1pPr>
          </a:lstStyle>
          <a:p>
            <a:pPr>
              <a:defRPr/>
            </a:pPr>
            <a:fld id="{EDE19FE2-CD29-4807-9BAB-0501AEBCF0E8}" type="datetime4">
              <a:rPr lang="en-US" smtClean="0"/>
              <a:t>September 11, 2014</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021C16-A619-4DED-A3E5-D4B8BBA9005A}" type="datetime4">
              <a:rPr lang="en-US" smtClean="0"/>
              <a:t>September 11, 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7758E9-356D-4F95-9781-83090A553EE1}" type="slidenum">
              <a:rPr lang="en-US" smtClean="0"/>
              <a:t>‹#›</a:t>
            </a:fld>
            <a:endParaRPr lang="en-US"/>
          </a:p>
        </p:txBody>
      </p:sp>
    </p:spTree>
    <p:extLst>
      <p:ext uri="{BB962C8B-B14F-4D97-AF65-F5344CB8AC3E}">
        <p14:creationId xmlns:p14="http://schemas.microsoft.com/office/powerpoint/2010/main" val="4277398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Number"/>
          <p:cNvSpPr>
            <a:spLocks noGrp="1" noChangeArrowheads="1"/>
          </p:cNvSpPr>
          <p:nvPr>
            <p:ph type="sldNum" sz="quarter" idx="10"/>
            <p:custDataLst>
              <p:tags r:id="rId1"/>
            </p:custDataLst>
          </p:nvPr>
        </p:nvSpPr>
        <p:spPr>
          <a:ln/>
        </p:spPr>
        <p:txBody>
          <a:bodyPr/>
          <a:lstStyle>
            <a:lvl1pPr>
              <a:defRPr/>
            </a:lvl1pPr>
          </a:lstStyle>
          <a:p>
            <a:pPr>
              <a:defRPr/>
            </a:pPr>
            <a:fld id="{CCDA4A25-B21E-4392-818F-44B42292F34F}" type="slidenum">
              <a:rPr lang="en-US"/>
              <a:pPr>
                <a:defRPr/>
              </a:pPr>
              <a:t>‹#›</a:t>
            </a:fld>
            <a:endParaRPr lang="en-US"/>
          </a:p>
        </p:txBody>
      </p:sp>
      <p:sp>
        <p:nvSpPr>
          <p:cNvPr id="5" name="Date" hidden="1"/>
          <p:cNvSpPr>
            <a:spLocks noGrp="1" noChangeArrowheads="1"/>
          </p:cNvSpPr>
          <p:nvPr>
            <p:ph type="dt" sz="half" idx="11"/>
            <p:custDataLst>
              <p:tags r:id="rId2"/>
            </p:custDataLst>
          </p:nvPr>
        </p:nvSpPr>
        <p:spPr>
          <a:ln/>
        </p:spPr>
        <p:txBody>
          <a:bodyPr/>
          <a:lstStyle>
            <a:lvl1pPr>
              <a:defRPr/>
            </a:lvl1pPr>
          </a:lstStyle>
          <a:p>
            <a:pPr>
              <a:defRPr/>
            </a:pPr>
            <a:fld id="{6339B603-3692-486E-882A-2D0ED0B8745F}" type="datetime4">
              <a:rPr lang="en-US" smtClean="0"/>
              <a:t>September 11, 2014</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825" y="4406900"/>
            <a:ext cx="8161338"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58825" y="2906713"/>
            <a:ext cx="8161338"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Number"/>
          <p:cNvSpPr>
            <a:spLocks noGrp="1" noChangeArrowheads="1"/>
          </p:cNvSpPr>
          <p:nvPr>
            <p:ph type="sldNum" sz="quarter" idx="10"/>
            <p:custDataLst>
              <p:tags r:id="rId1"/>
            </p:custDataLst>
          </p:nvPr>
        </p:nvSpPr>
        <p:spPr>
          <a:ln/>
        </p:spPr>
        <p:txBody>
          <a:bodyPr/>
          <a:lstStyle>
            <a:lvl1pPr>
              <a:defRPr/>
            </a:lvl1pPr>
          </a:lstStyle>
          <a:p>
            <a:pPr>
              <a:defRPr/>
            </a:pPr>
            <a:fld id="{F06493D3-153E-4873-9333-069427C1957A}" type="slidenum">
              <a:rPr lang="en-US"/>
              <a:pPr>
                <a:defRPr/>
              </a:pPr>
              <a:t>‹#›</a:t>
            </a:fld>
            <a:endParaRPr lang="en-US"/>
          </a:p>
        </p:txBody>
      </p:sp>
      <p:sp>
        <p:nvSpPr>
          <p:cNvPr id="5" name="Date" hidden="1"/>
          <p:cNvSpPr>
            <a:spLocks noGrp="1" noChangeArrowheads="1"/>
          </p:cNvSpPr>
          <p:nvPr>
            <p:ph type="dt" sz="half" idx="11"/>
            <p:custDataLst>
              <p:tags r:id="rId2"/>
            </p:custDataLst>
          </p:nvPr>
        </p:nvSpPr>
        <p:spPr>
          <a:ln/>
        </p:spPr>
        <p:txBody>
          <a:bodyPr/>
          <a:lstStyle>
            <a:lvl1pPr>
              <a:defRPr/>
            </a:lvl1pPr>
          </a:lstStyle>
          <a:p>
            <a:pPr>
              <a:defRPr/>
            </a:pPr>
            <a:fld id="{13961EA2-09FE-4B71-B00B-743B9D1B7AF4}" type="datetime4">
              <a:rPr lang="en-US" smtClean="0"/>
              <a:t>September 11, 2014</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277938"/>
            <a:ext cx="42672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5213" y="1277938"/>
            <a:ext cx="42672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Number"/>
          <p:cNvSpPr>
            <a:spLocks noGrp="1" noChangeArrowheads="1"/>
          </p:cNvSpPr>
          <p:nvPr>
            <p:ph type="sldNum" sz="quarter" idx="10"/>
            <p:custDataLst>
              <p:tags r:id="rId1"/>
            </p:custDataLst>
          </p:nvPr>
        </p:nvSpPr>
        <p:spPr>
          <a:ln/>
        </p:spPr>
        <p:txBody>
          <a:bodyPr/>
          <a:lstStyle>
            <a:lvl1pPr>
              <a:defRPr/>
            </a:lvl1pPr>
          </a:lstStyle>
          <a:p>
            <a:pPr>
              <a:defRPr/>
            </a:pPr>
            <a:fld id="{E4B1DF09-A976-4220-8C1A-5F4E7E40EDC9}" type="slidenum">
              <a:rPr lang="en-US"/>
              <a:pPr>
                <a:defRPr/>
              </a:pPr>
              <a:t>‹#›</a:t>
            </a:fld>
            <a:endParaRPr lang="en-US"/>
          </a:p>
        </p:txBody>
      </p:sp>
      <p:sp>
        <p:nvSpPr>
          <p:cNvPr id="6" name="Date" hidden="1"/>
          <p:cNvSpPr>
            <a:spLocks noGrp="1" noChangeArrowheads="1"/>
          </p:cNvSpPr>
          <p:nvPr>
            <p:ph type="dt" sz="half" idx="11"/>
            <p:custDataLst>
              <p:tags r:id="rId2"/>
            </p:custDataLst>
          </p:nvPr>
        </p:nvSpPr>
        <p:spPr>
          <a:ln/>
        </p:spPr>
        <p:txBody>
          <a:bodyPr/>
          <a:lstStyle>
            <a:lvl1pPr>
              <a:defRPr/>
            </a:lvl1pPr>
          </a:lstStyle>
          <a:p>
            <a:pPr>
              <a:defRPr/>
            </a:pPr>
            <a:fld id="{96DDDC44-A747-4DAA-A87A-42CAC928D638}" type="datetime4">
              <a:rPr lang="en-US" smtClean="0"/>
              <a:t>September 11, 2014</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9425" y="274638"/>
            <a:ext cx="8643938"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79425" y="1535113"/>
            <a:ext cx="4243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79425" y="2174875"/>
            <a:ext cx="4243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8388" y="1535113"/>
            <a:ext cx="4244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8388" y="2174875"/>
            <a:ext cx="4244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Number"/>
          <p:cNvSpPr>
            <a:spLocks noGrp="1" noChangeArrowheads="1"/>
          </p:cNvSpPr>
          <p:nvPr>
            <p:ph type="sldNum" sz="quarter" idx="10"/>
            <p:custDataLst>
              <p:tags r:id="rId1"/>
            </p:custDataLst>
          </p:nvPr>
        </p:nvSpPr>
        <p:spPr>
          <a:ln/>
        </p:spPr>
        <p:txBody>
          <a:bodyPr/>
          <a:lstStyle>
            <a:lvl1pPr>
              <a:defRPr/>
            </a:lvl1pPr>
          </a:lstStyle>
          <a:p>
            <a:pPr>
              <a:defRPr/>
            </a:pPr>
            <a:fld id="{FAA873E4-918E-4F8E-9DF1-89574934A0A5}" type="slidenum">
              <a:rPr lang="en-US"/>
              <a:pPr>
                <a:defRPr/>
              </a:pPr>
              <a:t>‹#›</a:t>
            </a:fld>
            <a:endParaRPr lang="en-US"/>
          </a:p>
        </p:txBody>
      </p:sp>
      <p:sp>
        <p:nvSpPr>
          <p:cNvPr id="8" name="Date" hidden="1"/>
          <p:cNvSpPr>
            <a:spLocks noGrp="1" noChangeArrowheads="1"/>
          </p:cNvSpPr>
          <p:nvPr>
            <p:ph type="dt" sz="half" idx="11"/>
            <p:custDataLst>
              <p:tags r:id="rId2"/>
            </p:custDataLst>
          </p:nvPr>
        </p:nvSpPr>
        <p:spPr>
          <a:ln/>
        </p:spPr>
        <p:txBody>
          <a:bodyPr/>
          <a:lstStyle>
            <a:lvl1pPr>
              <a:defRPr/>
            </a:lvl1pPr>
          </a:lstStyle>
          <a:p>
            <a:pPr>
              <a:defRPr/>
            </a:pPr>
            <a:fld id="{C96A2D07-6ACC-466D-88CB-AEE47DA59DE4}" type="datetime4">
              <a:rPr lang="en-US" smtClean="0"/>
              <a:t>September 11, 2014</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Number"/>
          <p:cNvSpPr>
            <a:spLocks noGrp="1" noChangeArrowheads="1"/>
          </p:cNvSpPr>
          <p:nvPr>
            <p:ph type="sldNum" sz="quarter" idx="10"/>
            <p:custDataLst>
              <p:tags r:id="rId1"/>
            </p:custDataLst>
          </p:nvPr>
        </p:nvSpPr>
        <p:spPr>
          <a:ln/>
        </p:spPr>
        <p:txBody>
          <a:bodyPr/>
          <a:lstStyle>
            <a:lvl1pPr>
              <a:defRPr/>
            </a:lvl1pPr>
          </a:lstStyle>
          <a:p>
            <a:pPr>
              <a:defRPr/>
            </a:pPr>
            <a:fld id="{79C28D1C-A821-4962-BA04-9655F735635F}" type="slidenum">
              <a:rPr lang="en-US"/>
              <a:pPr>
                <a:defRPr/>
              </a:pPr>
              <a:t>‹#›</a:t>
            </a:fld>
            <a:endParaRPr lang="en-US"/>
          </a:p>
        </p:txBody>
      </p:sp>
      <p:sp>
        <p:nvSpPr>
          <p:cNvPr id="4" name="Date" hidden="1"/>
          <p:cNvSpPr>
            <a:spLocks noGrp="1" noChangeArrowheads="1"/>
          </p:cNvSpPr>
          <p:nvPr>
            <p:ph type="dt" sz="half" idx="11"/>
            <p:custDataLst>
              <p:tags r:id="rId2"/>
            </p:custDataLst>
          </p:nvPr>
        </p:nvSpPr>
        <p:spPr>
          <a:ln/>
        </p:spPr>
        <p:txBody>
          <a:bodyPr/>
          <a:lstStyle>
            <a:lvl1pPr>
              <a:defRPr/>
            </a:lvl1pPr>
          </a:lstStyle>
          <a:p>
            <a:pPr>
              <a:defRPr/>
            </a:pPr>
            <a:fld id="{8AFAF9E9-9FC2-4BCC-A7D6-7BDF287A53B7}" type="datetime4">
              <a:rPr lang="en-US" smtClean="0"/>
              <a:t>September 11, 2014</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Number"/>
          <p:cNvSpPr>
            <a:spLocks noGrp="1" noChangeArrowheads="1"/>
          </p:cNvSpPr>
          <p:nvPr>
            <p:ph type="sldNum" sz="quarter" idx="10"/>
            <p:custDataLst>
              <p:tags r:id="rId1"/>
            </p:custDataLst>
          </p:nvPr>
        </p:nvSpPr>
        <p:spPr>
          <a:ln/>
        </p:spPr>
        <p:txBody>
          <a:bodyPr/>
          <a:lstStyle>
            <a:lvl1pPr>
              <a:defRPr/>
            </a:lvl1pPr>
          </a:lstStyle>
          <a:p>
            <a:pPr>
              <a:defRPr/>
            </a:pPr>
            <a:fld id="{8E1C9041-689A-4700-8FE6-AD1F11F8DDD3}" type="slidenum">
              <a:rPr lang="en-US"/>
              <a:pPr>
                <a:defRPr/>
              </a:pPr>
              <a:t>‹#›</a:t>
            </a:fld>
            <a:endParaRPr lang="en-US"/>
          </a:p>
        </p:txBody>
      </p:sp>
      <p:sp>
        <p:nvSpPr>
          <p:cNvPr id="3" name="Date" hidden="1"/>
          <p:cNvSpPr>
            <a:spLocks noGrp="1" noChangeArrowheads="1"/>
          </p:cNvSpPr>
          <p:nvPr>
            <p:ph type="dt" sz="half" idx="11"/>
            <p:custDataLst>
              <p:tags r:id="rId2"/>
            </p:custDataLst>
          </p:nvPr>
        </p:nvSpPr>
        <p:spPr>
          <a:ln/>
        </p:spPr>
        <p:txBody>
          <a:bodyPr/>
          <a:lstStyle>
            <a:lvl1pPr>
              <a:defRPr/>
            </a:lvl1pPr>
          </a:lstStyle>
          <a:p>
            <a:pPr>
              <a:defRPr/>
            </a:pPr>
            <a:fld id="{871B38E6-B098-4D87-A83A-A74C9DADD295}" type="datetime4">
              <a:rPr lang="en-US" smtClean="0"/>
              <a:t>September 11, 2014</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425" y="273050"/>
            <a:ext cx="31607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754438" y="273050"/>
            <a:ext cx="5368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9425" y="1435100"/>
            <a:ext cx="31607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Number"/>
          <p:cNvSpPr>
            <a:spLocks noGrp="1" noChangeArrowheads="1"/>
          </p:cNvSpPr>
          <p:nvPr>
            <p:ph type="sldNum" sz="quarter" idx="10"/>
            <p:custDataLst>
              <p:tags r:id="rId1"/>
            </p:custDataLst>
          </p:nvPr>
        </p:nvSpPr>
        <p:spPr>
          <a:ln/>
        </p:spPr>
        <p:txBody>
          <a:bodyPr/>
          <a:lstStyle>
            <a:lvl1pPr>
              <a:defRPr/>
            </a:lvl1pPr>
          </a:lstStyle>
          <a:p>
            <a:pPr>
              <a:defRPr/>
            </a:pPr>
            <a:fld id="{9F524140-3A76-46AC-ACB9-341E4155AF9B}" type="slidenum">
              <a:rPr lang="en-US"/>
              <a:pPr>
                <a:defRPr/>
              </a:pPr>
              <a:t>‹#›</a:t>
            </a:fld>
            <a:endParaRPr lang="en-US"/>
          </a:p>
        </p:txBody>
      </p:sp>
      <p:sp>
        <p:nvSpPr>
          <p:cNvPr id="6" name="Date" hidden="1"/>
          <p:cNvSpPr>
            <a:spLocks noGrp="1" noChangeArrowheads="1"/>
          </p:cNvSpPr>
          <p:nvPr>
            <p:ph type="dt" sz="half" idx="11"/>
            <p:custDataLst>
              <p:tags r:id="rId2"/>
            </p:custDataLst>
          </p:nvPr>
        </p:nvSpPr>
        <p:spPr>
          <a:ln/>
        </p:spPr>
        <p:txBody>
          <a:bodyPr/>
          <a:lstStyle>
            <a:lvl1pPr>
              <a:defRPr/>
            </a:lvl1pPr>
          </a:lstStyle>
          <a:p>
            <a:pPr>
              <a:defRPr/>
            </a:pPr>
            <a:fld id="{655E7E52-E254-417B-AD9E-67BB9901B479}" type="datetime4">
              <a:rPr lang="en-US" smtClean="0"/>
              <a:t>September 11, 2014</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2775" y="4800600"/>
            <a:ext cx="5761038"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82775" y="612775"/>
            <a:ext cx="57610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882775" y="5367338"/>
            <a:ext cx="57610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Number"/>
          <p:cNvSpPr>
            <a:spLocks noGrp="1" noChangeArrowheads="1"/>
          </p:cNvSpPr>
          <p:nvPr>
            <p:ph type="sldNum" sz="quarter" idx="10"/>
            <p:custDataLst>
              <p:tags r:id="rId1"/>
            </p:custDataLst>
          </p:nvPr>
        </p:nvSpPr>
        <p:spPr>
          <a:ln/>
        </p:spPr>
        <p:txBody>
          <a:bodyPr/>
          <a:lstStyle>
            <a:lvl1pPr>
              <a:defRPr/>
            </a:lvl1pPr>
          </a:lstStyle>
          <a:p>
            <a:pPr>
              <a:defRPr/>
            </a:pPr>
            <a:fld id="{76C9BEE1-9AF2-41CD-AB05-7F9174D3CF1B}" type="slidenum">
              <a:rPr lang="en-US"/>
              <a:pPr>
                <a:defRPr/>
              </a:pPr>
              <a:t>‹#›</a:t>
            </a:fld>
            <a:endParaRPr lang="en-US"/>
          </a:p>
        </p:txBody>
      </p:sp>
      <p:sp>
        <p:nvSpPr>
          <p:cNvPr id="6" name="Date" hidden="1"/>
          <p:cNvSpPr>
            <a:spLocks noGrp="1" noChangeArrowheads="1"/>
          </p:cNvSpPr>
          <p:nvPr>
            <p:ph type="dt" sz="half" idx="11"/>
            <p:custDataLst>
              <p:tags r:id="rId2"/>
            </p:custDataLst>
          </p:nvPr>
        </p:nvSpPr>
        <p:spPr>
          <a:ln/>
        </p:spPr>
        <p:txBody>
          <a:bodyPr/>
          <a:lstStyle>
            <a:lvl1pPr>
              <a:defRPr/>
            </a:lvl1pPr>
          </a:lstStyle>
          <a:p>
            <a:pPr>
              <a:defRPr/>
            </a:pPr>
            <a:fld id="{7D6EA9E3-60DC-4C6A-B75A-D0FA89D41468}" type="datetime4">
              <a:rPr lang="en-US" smtClean="0"/>
              <a:t>September 11, 2014</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cNvSpPr>
            <a:spLocks noGrp="1" noChangeArrowheads="1"/>
          </p:cNvSpPr>
          <p:nvPr>
            <p:ph type="title"/>
            <p:custDataLst>
              <p:tags r:id="rId13"/>
            </p:custDataLst>
          </p:nvPr>
        </p:nvSpPr>
        <p:spPr bwMode="gray">
          <a:xfrm>
            <a:off x="455613" y="382588"/>
            <a:ext cx="8686800" cy="690562"/>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smtClean="0"/>
              <a:t>Click to edit Master title style</a:t>
            </a:r>
          </a:p>
        </p:txBody>
      </p:sp>
      <p:sp>
        <p:nvSpPr>
          <p:cNvPr id="1027" name="BodyText"/>
          <p:cNvSpPr>
            <a:spLocks noGrp="1" noChangeArrowheads="1"/>
          </p:cNvSpPr>
          <p:nvPr>
            <p:ph type="body" idx="1"/>
            <p:custDataLst>
              <p:tags r:id="rId14"/>
            </p:custDataLst>
          </p:nvPr>
        </p:nvSpPr>
        <p:spPr bwMode="gray">
          <a:xfrm>
            <a:off x="455613" y="1277938"/>
            <a:ext cx="8686800" cy="4987925"/>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45" name="Copyright" hidden="1"/>
          <p:cNvSpPr txBox="1">
            <a:spLocks noChangeArrowheads="1"/>
          </p:cNvSpPr>
          <p:nvPr>
            <p:custDataLst>
              <p:tags r:id="rId15"/>
            </p:custDataLst>
          </p:nvPr>
        </p:nvSpPr>
        <p:spPr bwMode="gray">
          <a:xfrm>
            <a:off x="477838" y="6534150"/>
            <a:ext cx="2897187" cy="101600"/>
          </a:xfrm>
          <a:prstGeom prst="rect">
            <a:avLst/>
          </a:prstGeom>
          <a:noFill/>
          <a:ln w="9525">
            <a:noFill/>
            <a:miter lim="800000"/>
            <a:headEnd/>
            <a:tailEnd/>
          </a:ln>
          <a:effectLst/>
        </p:spPr>
        <p:txBody>
          <a:bodyPr wrap="none" lIns="0" tIns="0" rIns="0" bIns="0" anchor="b"/>
          <a:lstStyle/>
          <a:p>
            <a:pPr>
              <a:spcBef>
                <a:spcPct val="50000"/>
              </a:spcBef>
              <a:defRPr/>
            </a:pPr>
            <a:r>
              <a:rPr lang="en-US" sz="700">
                <a:solidFill>
                  <a:srgbClr val="7C848A"/>
                </a:solidFill>
                <a:latin typeface="Arial" charset="0"/>
                <a:ea typeface="+mn-ea"/>
                <a:cs typeface="Arial" charset="0"/>
              </a:rPr>
              <a:t>© 2012 Marsh U.S. Consumer</a:t>
            </a:r>
            <a:endParaRPr lang="en-US" sz="700">
              <a:solidFill>
                <a:srgbClr val="7C848A"/>
              </a:solidFill>
              <a:latin typeface="Arial" charset="0"/>
              <a:ea typeface="+mn-ea"/>
              <a:cs typeface="+mn-cs"/>
            </a:endParaRPr>
          </a:p>
        </p:txBody>
      </p:sp>
      <p:sp>
        <p:nvSpPr>
          <p:cNvPr id="1049" name="SlideNumber"/>
          <p:cNvSpPr>
            <a:spLocks noGrp="1" noChangeArrowheads="1"/>
          </p:cNvSpPr>
          <p:nvPr>
            <p:ph type="sldNum" sz="quarter" idx="4"/>
            <p:custDataLst>
              <p:tags r:id="rId16"/>
            </p:custDataLst>
          </p:nvPr>
        </p:nvSpPr>
        <p:spPr bwMode="gray">
          <a:xfrm>
            <a:off x="8691563" y="6483350"/>
            <a:ext cx="447675" cy="1682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lnSpc>
                <a:spcPct val="100000"/>
              </a:lnSpc>
              <a:defRPr sz="1100">
                <a:solidFill>
                  <a:schemeClr val="accent1"/>
                </a:solidFill>
                <a:latin typeface="Arial" charset="0"/>
                <a:ea typeface="+mn-ea"/>
                <a:cs typeface="+mn-cs"/>
              </a:defRPr>
            </a:lvl1pPr>
          </a:lstStyle>
          <a:p>
            <a:pPr>
              <a:defRPr/>
            </a:pPr>
            <a:fld id="{FA8DA217-8CD3-4A90-9921-A1DF4B83D732}" type="slidenum">
              <a:rPr lang="en-US"/>
              <a:pPr>
                <a:defRPr/>
              </a:pPr>
              <a:t>‹#›</a:t>
            </a:fld>
            <a:endParaRPr lang="en-US"/>
          </a:p>
        </p:txBody>
      </p:sp>
      <p:sp>
        <p:nvSpPr>
          <p:cNvPr id="1052" name="Date" hidden="1"/>
          <p:cNvSpPr>
            <a:spLocks noGrp="1" noChangeArrowheads="1"/>
          </p:cNvSpPr>
          <p:nvPr>
            <p:ph type="dt" sz="half" idx="2"/>
            <p:custDataLst>
              <p:tags r:id="rId17"/>
            </p:custDataLst>
          </p:nvPr>
        </p:nvSpPr>
        <p:spPr bwMode="gray">
          <a:xfrm>
            <a:off x="4262438" y="6532563"/>
            <a:ext cx="1079500" cy="107950"/>
          </a:xfrm>
          <a:prstGeom prst="rect">
            <a:avLst/>
          </a:prstGeom>
          <a:noFill/>
          <a:ln w="9525" algn="ctr">
            <a:noFill/>
            <a:miter lim="800000"/>
            <a:headEnd/>
            <a:tailEnd/>
          </a:ln>
          <a:effectLst/>
        </p:spPr>
        <p:txBody>
          <a:bodyPr vert="horz" wrap="square" lIns="0" tIns="0" rIns="0" bIns="0" numCol="1" anchor="b" anchorCtr="0" compatLnSpc="1">
            <a:prstTxWarp prst="textNoShape">
              <a:avLst/>
            </a:prstTxWarp>
            <a:spAutoFit/>
          </a:bodyPr>
          <a:lstStyle>
            <a:lvl1pPr algn="ctr">
              <a:lnSpc>
                <a:spcPct val="100000"/>
              </a:lnSpc>
              <a:spcBef>
                <a:spcPct val="50000"/>
              </a:spcBef>
              <a:defRPr sz="700">
                <a:solidFill>
                  <a:srgbClr val="7C848A"/>
                </a:solidFill>
                <a:latin typeface="Arial" charset="0"/>
                <a:ea typeface="+mn-ea"/>
                <a:cs typeface="Arial" charset="0"/>
              </a:defRPr>
            </a:lvl1pPr>
          </a:lstStyle>
          <a:p>
            <a:pPr>
              <a:defRPr/>
            </a:pPr>
            <a:fld id="{80841565-44CA-4653-92B4-9E11538EBC3B}" type="datetime4">
              <a:rPr lang="en-US" smtClean="0"/>
              <a:t>September 11, 2014</a:t>
            </a:fld>
            <a:endParaRPr lang="en-US"/>
          </a:p>
        </p:txBody>
      </p:sp>
      <p:sp>
        <p:nvSpPr>
          <p:cNvPr id="1059" name="Business"/>
          <p:cNvSpPr txBox="1">
            <a:spLocks noChangeArrowheads="1"/>
          </p:cNvSpPr>
          <p:nvPr>
            <p:custDataLst>
              <p:tags r:id="rId18"/>
            </p:custDataLst>
          </p:nvPr>
        </p:nvSpPr>
        <p:spPr bwMode="gray">
          <a:xfrm>
            <a:off x="477838" y="6315075"/>
            <a:ext cx="2889250" cy="320675"/>
          </a:xfrm>
          <a:prstGeom prst="rect">
            <a:avLst/>
          </a:prstGeom>
          <a:noFill/>
          <a:ln w="9525">
            <a:noFill/>
            <a:miter lim="800000"/>
            <a:headEnd/>
            <a:tailEnd/>
          </a:ln>
          <a:effectLst/>
        </p:spPr>
        <p:txBody>
          <a:bodyPr wrap="none" lIns="0" tIns="0" rIns="0" bIns="0" anchor="b"/>
          <a:lstStyle/>
          <a:p>
            <a:pPr>
              <a:spcBef>
                <a:spcPts val="0"/>
              </a:spcBef>
              <a:defRPr/>
            </a:pPr>
            <a:r>
              <a:rPr lang="en-US" sz="700" dirty="0" smtClean="0">
                <a:solidFill>
                  <a:schemeClr val="bg2"/>
                </a:solidFill>
                <a:latin typeface="Arial" charset="0"/>
                <a:ea typeface="+mn-ea"/>
                <a:cs typeface="+mn-cs"/>
              </a:rPr>
              <a:t>Mercer Consumer, a service of Mercer Health &amp; Benefits Administration</a:t>
            </a:r>
            <a:r>
              <a:rPr lang="en-US" sz="700" baseline="0" dirty="0" smtClean="0">
                <a:solidFill>
                  <a:schemeClr val="bg2"/>
                </a:solidFill>
                <a:latin typeface="Arial" charset="0"/>
                <a:ea typeface="+mn-ea"/>
                <a:cs typeface="+mn-cs"/>
              </a:rPr>
              <a:t> LLC</a:t>
            </a:r>
          </a:p>
          <a:p>
            <a:pPr>
              <a:spcBef>
                <a:spcPts val="0"/>
              </a:spcBef>
              <a:defRPr/>
            </a:pPr>
            <a:r>
              <a:rPr lang="en-US" sz="700" kern="1200" dirty="0" smtClean="0">
                <a:solidFill>
                  <a:schemeClr val="bg2"/>
                </a:solidFill>
                <a:latin typeface="Arial" charset="0"/>
                <a:ea typeface="MS PGothic"/>
                <a:cs typeface="MS PGothic"/>
              </a:rPr>
              <a:t>Confidential and Proprietary</a:t>
            </a:r>
            <a:endParaRPr lang="en-US" sz="700" dirty="0">
              <a:solidFill>
                <a:schemeClr val="bg2"/>
              </a:solidFill>
              <a:latin typeface="Arial" charset="0"/>
              <a:ea typeface="+mn-ea"/>
              <a:cs typeface="+mn-cs"/>
            </a:endParaRPr>
          </a:p>
          <a:p>
            <a:pPr>
              <a:spcBef>
                <a:spcPts val="0"/>
              </a:spcBef>
              <a:defRPr/>
            </a:pPr>
            <a:r>
              <a:rPr lang="en-US" sz="700" dirty="0" smtClean="0">
                <a:solidFill>
                  <a:schemeClr val="bg2"/>
                </a:solidFill>
                <a:latin typeface="Arial" charset="0"/>
                <a:ea typeface="+mn-ea"/>
                <a:cs typeface="+mn-cs"/>
              </a:rPr>
              <a:t>Copyright</a:t>
            </a:r>
            <a:r>
              <a:rPr lang="en-US" sz="700" baseline="0" dirty="0" smtClean="0">
                <a:solidFill>
                  <a:schemeClr val="bg2"/>
                </a:solidFill>
                <a:latin typeface="Arial" charset="0"/>
                <a:ea typeface="+mn-ea"/>
                <a:cs typeface="+mn-cs"/>
              </a:rPr>
              <a:t> 2014 </a:t>
            </a:r>
            <a:r>
              <a:rPr lang="en-US" sz="700" dirty="0" smtClean="0">
                <a:solidFill>
                  <a:schemeClr val="bg2"/>
                </a:solidFill>
                <a:latin typeface="Arial" charset="0"/>
                <a:ea typeface="+mn-ea"/>
                <a:cs typeface="+mn-cs"/>
              </a:rPr>
              <a:t>Mercer </a:t>
            </a:r>
            <a:r>
              <a:rPr lang="en-US" sz="700" baseline="0" dirty="0" smtClean="0">
                <a:solidFill>
                  <a:schemeClr val="bg2"/>
                </a:solidFill>
                <a:latin typeface="Arial" charset="0"/>
                <a:ea typeface="+mn-ea"/>
                <a:cs typeface="+mn-cs"/>
              </a:rPr>
              <a:t>LLC. All rights reserved.</a:t>
            </a:r>
            <a:endParaRPr lang="en-US" sz="700" dirty="0">
              <a:solidFill>
                <a:schemeClr val="bg2"/>
              </a:solidFill>
              <a:latin typeface="Arial" charset="0"/>
              <a:ea typeface="+mn-ea"/>
              <a:cs typeface="+mn-cs"/>
            </a:endParaRPr>
          </a:p>
        </p:txBody>
      </p:sp>
      <p:sp>
        <p:nvSpPr>
          <p:cNvPr id="9" name="Freeform 8"/>
          <p:cNvSpPr/>
          <p:nvPr/>
        </p:nvSpPr>
        <p:spPr bwMode="auto">
          <a:xfrm>
            <a:off x="0" y="0"/>
            <a:ext cx="9601200" cy="292100"/>
          </a:xfrm>
          <a:custGeom>
            <a:avLst/>
            <a:gdLst/>
            <a:ahLst/>
            <a:cxnLst/>
            <a:rect l="0" t="0" r="0" b="0"/>
            <a:pathLst>
              <a:path w="9601201" h="292101">
                <a:moveTo>
                  <a:pt x="0" y="0"/>
                </a:moveTo>
                <a:lnTo>
                  <a:pt x="9601200" y="0"/>
                </a:lnTo>
                <a:lnTo>
                  <a:pt x="9601200" y="292100"/>
                </a:lnTo>
                <a:lnTo>
                  <a:pt x="0" y="114300"/>
                </a:lnTo>
                <a:lnTo>
                  <a:pt x="0" y="0"/>
                </a:lnTo>
                <a:close/>
              </a:path>
            </a:pathLst>
          </a:custGeom>
          <a:solidFill>
            <a:schemeClr val="accent2"/>
          </a:solidFill>
          <a:ln w="9525" cap="flat" cmpd="sng" algn="ctr">
            <a:noFill/>
            <a:prstDash val="solid"/>
            <a:round/>
            <a:headEnd type="none" w="med" len="med"/>
            <a:tailEnd type="none" w="med" len="med"/>
          </a:ln>
          <a:effectLst/>
        </p:spPr>
        <p:txBody>
          <a:bodyPr wrap="none" lIns="0" tIns="0" anchor="ctr"/>
          <a:lstStyle/>
          <a:p>
            <a:pPr algn="ctr">
              <a:lnSpc>
                <a:spcPct val="86000"/>
              </a:lnSpc>
              <a:defRPr/>
            </a:pPr>
            <a:endParaRPr lang="en-US">
              <a:latin typeface="Arial" charset="0"/>
              <a:ea typeface="+mn-ea"/>
              <a:cs typeface="+mn-cs"/>
            </a:endParaRPr>
          </a:p>
        </p:txBody>
      </p:sp>
      <p:sp>
        <p:nvSpPr>
          <p:cNvPr id="10" name="Freeform 9"/>
          <p:cNvSpPr/>
          <p:nvPr/>
        </p:nvSpPr>
        <p:spPr bwMode="auto">
          <a:xfrm>
            <a:off x="0" y="0"/>
            <a:ext cx="9601200" cy="431800"/>
          </a:xfrm>
          <a:custGeom>
            <a:avLst/>
            <a:gdLst/>
            <a:ahLst/>
            <a:cxnLst/>
            <a:rect l="0" t="0" r="0" b="0"/>
            <a:pathLst>
              <a:path w="9601201" h="431801">
                <a:moveTo>
                  <a:pt x="0" y="88900"/>
                </a:moveTo>
                <a:lnTo>
                  <a:pt x="9601200" y="266700"/>
                </a:lnTo>
                <a:lnTo>
                  <a:pt x="9601200" y="431800"/>
                </a:lnTo>
                <a:lnTo>
                  <a:pt x="0" y="152400"/>
                </a:lnTo>
                <a:lnTo>
                  <a:pt x="0" y="88900"/>
                </a:lnTo>
                <a:lnTo>
                  <a:pt x="0" y="0"/>
                </a:lnTo>
              </a:path>
            </a:pathLst>
          </a:custGeom>
          <a:solidFill>
            <a:schemeClr val="folHlink"/>
          </a:solidFill>
          <a:ln w="9525" cap="flat" cmpd="sng" algn="ctr">
            <a:noFill/>
            <a:prstDash val="solid"/>
            <a:round/>
            <a:headEnd type="none" w="med" len="med"/>
            <a:tailEnd type="none" w="med" len="med"/>
          </a:ln>
          <a:effectLst/>
        </p:spPr>
        <p:txBody>
          <a:bodyPr wrap="none" lIns="0" tIns="0" anchor="ctr"/>
          <a:lstStyle/>
          <a:p>
            <a:pPr algn="ctr">
              <a:lnSpc>
                <a:spcPct val="86000"/>
              </a:lnSpc>
              <a:defRPr/>
            </a:pPr>
            <a:endParaRPr lang="en-US">
              <a:latin typeface="Arial" charset="0"/>
              <a:ea typeface="+mn-ea"/>
              <a:cs typeface="+mn-cs"/>
            </a:endParaRPr>
          </a:p>
        </p:txBody>
      </p:sp>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ftr="0" dt="0"/>
  <p:txStyles>
    <p:titleStyle>
      <a:lvl1pPr algn="l" rtl="0" eaLnBrk="1" fontAlgn="base" hangingPunct="1">
        <a:lnSpc>
          <a:spcPct val="83000"/>
        </a:lnSpc>
        <a:spcBef>
          <a:spcPct val="0"/>
        </a:spcBef>
        <a:spcAft>
          <a:spcPct val="0"/>
        </a:spcAft>
        <a:defRPr sz="2100">
          <a:solidFill>
            <a:schemeClr val="accent1"/>
          </a:solidFill>
          <a:latin typeface="+mj-lt"/>
          <a:ea typeface="+mj-ea"/>
          <a:cs typeface="+mj-cs"/>
        </a:defRPr>
      </a:lvl1pPr>
      <a:lvl2pPr algn="l" rtl="0" eaLnBrk="1" fontAlgn="base" hangingPunct="1">
        <a:lnSpc>
          <a:spcPct val="83000"/>
        </a:lnSpc>
        <a:spcBef>
          <a:spcPct val="0"/>
        </a:spcBef>
        <a:spcAft>
          <a:spcPct val="0"/>
        </a:spcAft>
        <a:defRPr sz="2100">
          <a:solidFill>
            <a:schemeClr val="accent1"/>
          </a:solidFill>
          <a:latin typeface="Arial" charset="0"/>
        </a:defRPr>
      </a:lvl2pPr>
      <a:lvl3pPr algn="l" rtl="0" eaLnBrk="1" fontAlgn="base" hangingPunct="1">
        <a:lnSpc>
          <a:spcPct val="83000"/>
        </a:lnSpc>
        <a:spcBef>
          <a:spcPct val="0"/>
        </a:spcBef>
        <a:spcAft>
          <a:spcPct val="0"/>
        </a:spcAft>
        <a:defRPr sz="2100">
          <a:solidFill>
            <a:schemeClr val="accent1"/>
          </a:solidFill>
          <a:latin typeface="Arial" charset="0"/>
        </a:defRPr>
      </a:lvl3pPr>
      <a:lvl4pPr algn="l" rtl="0" eaLnBrk="1" fontAlgn="base" hangingPunct="1">
        <a:lnSpc>
          <a:spcPct val="83000"/>
        </a:lnSpc>
        <a:spcBef>
          <a:spcPct val="0"/>
        </a:spcBef>
        <a:spcAft>
          <a:spcPct val="0"/>
        </a:spcAft>
        <a:defRPr sz="2100">
          <a:solidFill>
            <a:schemeClr val="accent1"/>
          </a:solidFill>
          <a:latin typeface="Arial" charset="0"/>
        </a:defRPr>
      </a:lvl4pPr>
      <a:lvl5pPr algn="l" rtl="0" eaLnBrk="1" fontAlgn="base" hangingPunct="1">
        <a:lnSpc>
          <a:spcPct val="83000"/>
        </a:lnSpc>
        <a:spcBef>
          <a:spcPct val="0"/>
        </a:spcBef>
        <a:spcAft>
          <a:spcPct val="0"/>
        </a:spcAft>
        <a:defRPr sz="2100">
          <a:solidFill>
            <a:schemeClr val="accent1"/>
          </a:solidFill>
          <a:latin typeface="Arial" charset="0"/>
        </a:defRPr>
      </a:lvl5pPr>
      <a:lvl6pPr marL="457200" algn="l" rtl="0" eaLnBrk="1" fontAlgn="base" hangingPunct="1">
        <a:lnSpc>
          <a:spcPct val="83000"/>
        </a:lnSpc>
        <a:spcBef>
          <a:spcPct val="0"/>
        </a:spcBef>
        <a:spcAft>
          <a:spcPct val="0"/>
        </a:spcAft>
        <a:defRPr sz="2100">
          <a:solidFill>
            <a:schemeClr val="accent1"/>
          </a:solidFill>
          <a:latin typeface="Arial" charset="0"/>
        </a:defRPr>
      </a:lvl6pPr>
      <a:lvl7pPr marL="914400" algn="l" rtl="0" eaLnBrk="1" fontAlgn="base" hangingPunct="1">
        <a:lnSpc>
          <a:spcPct val="83000"/>
        </a:lnSpc>
        <a:spcBef>
          <a:spcPct val="0"/>
        </a:spcBef>
        <a:spcAft>
          <a:spcPct val="0"/>
        </a:spcAft>
        <a:defRPr sz="2100">
          <a:solidFill>
            <a:schemeClr val="accent1"/>
          </a:solidFill>
          <a:latin typeface="Arial" charset="0"/>
        </a:defRPr>
      </a:lvl7pPr>
      <a:lvl8pPr marL="1371600" algn="l" rtl="0" eaLnBrk="1" fontAlgn="base" hangingPunct="1">
        <a:lnSpc>
          <a:spcPct val="83000"/>
        </a:lnSpc>
        <a:spcBef>
          <a:spcPct val="0"/>
        </a:spcBef>
        <a:spcAft>
          <a:spcPct val="0"/>
        </a:spcAft>
        <a:defRPr sz="2100">
          <a:solidFill>
            <a:schemeClr val="accent1"/>
          </a:solidFill>
          <a:latin typeface="Arial" charset="0"/>
        </a:defRPr>
      </a:lvl8pPr>
      <a:lvl9pPr marL="1828800" algn="l" rtl="0" eaLnBrk="1" fontAlgn="base" hangingPunct="1">
        <a:lnSpc>
          <a:spcPct val="83000"/>
        </a:lnSpc>
        <a:spcBef>
          <a:spcPct val="0"/>
        </a:spcBef>
        <a:spcAft>
          <a:spcPct val="0"/>
        </a:spcAft>
        <a:defRPr sz="2100">
          <a:solidFill>
            <a:schemeClr val="accent1"/>
          </a:solidFill>
          <a:latin typeface="Arial" charset="0"/>
        </a:defRPr>
      </a:lvl9pPr>
    </p:titleStyle>
    <p:bodyStyle>
      <a:lvl1pPr marL="203200" indent="-203200" algn="l" rtl="0" eaLnBrk="1" fontAlgn="base" hangingPunct="1">
        <a:spcBef>
          <a:spcPct val="60000"/>
        </a:spcBef>
        <a:spcAft>
          <a:spcPct val="0"/>
        </a:spcAft>
        <a:buChar char="•"/>
        <a:defRPr sz="2000">
          <a:solidFill>
            <a:schemeClr val="tx1"/>
          </a:solidFill>
          <a:latin typeface="+mn-lt"/>
          <a:ea typeface="+mn-ea"/>
          <a:cs typeface="MS PGothic"/>
        </a:defRPr>
      </a:lvl1pPr>
      <a:lvl2pPr marL="508000" indent="-279400" algn="l" rtl="0" eaLnBrk="1" fontAlgn="base" hangingPunct="1">
        <a:spcBef>
          <a:spcPct val="20000"/>
        </a:spcBef>
        <a:spcAft>
          <a:spcPct val="0"/>
        </a:spcAft>
        <a:buChar char="–"/>
        <a:defRPr sz="2000">
          <a:solidFill>
            <a:schemeClr val="tx1"/>
          </a:solidFill>
          <a:latin typeface="+mn-lt"/>
          <a:ea typeface="+mn-ea"/>
          <a:cs typeface="MS PGothic"/>
        </a:defRPr>
      </a:lvl2pPr>
      <a:lvl3pPr marL="685800" indent="-177800" algn="l" rtl="0" eaLnBrk="1" fontAlgn="base" hangingPunct="1">
        <a:spcBef>
          <a:spcPct val="20000"/>
        </a:spcBef>
        <a:spcAft>
          <a:spcPct val="0"/>
        </a:spcAft>
        <a:buFont typeface="Arial" pitchFamily="34" charset="0"/>
        <a:buChar char="­"/>
        <a:defRPr sz="2000">
          <a:solidFill>
            <a:schemeClr val="tx1"/>
          </a:solidFill>
          <a:latin typeface="+mn-lt"/>
          <a:ea typeface="+mn-ea"/>
          <a:cs typeface="MS PGothic"/>
        </a:defRPr>
      </a:lvl3pPr>
      <a:lvl4pPr marL="863600" indent="-177800" algn="l" rtl="0" eaLnBrk="1" fontAlgn="base" hangingPunct="1">
        <a:spcBef>
          <a:spcPct val="20000"/>
        </a:spcBef>
        <a:spcAft>
          <a:spcPct val="0"/>
        </a:spcAft>
        <a:buFont typeface="Arial" pitchFamily="34" charset="0"/>
        <a:buChar char="­"/>
        <a:defRPr sz="2000">
          <a:solidFill>
            <a:schemeClr val="tx1"/>
          </a:solidFill>
          <a:latin typeface="+mn-lt"/>
          <a:ea typeface="+mn-ea"/>
          <a:cs typeface="MS PGothic"/>
        </a:defRPr>
      </a:lvl4pPr>
      <a:lvl5pPr marL="1041400" indent="-177800" algn="l" rtl="0" eaLnBrk="1" fontAlgn="base" hangingPunct="1">
        <a:spcBef>
          <a:spcPct val="20000"/>
        </a:spcBef>
        <a:spcAft>
          <a:spcPct val="0"/>
        </a:spcAft>
        <a:buFont typeface="Arial" pitchFamily="34" charset="0"/>
        <a:buChar char="-"/>
        <a:defRPr sz="2000">
          <a:solidFill>
            <a:schemeClr val="tx1"/>
          </a:solidFill>
          <a:latin typeface="+mn-lt"/>
          <a:ea typeface="+mn-ea"/>
          <a:cs typeface="MS PGothic"/>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274638"/>
            <a:ext cx="8643938"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79425" y="1600200"/>
            <a:ext cx="8643938"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79425" y="6356350"/>
            <a:ext cx="22415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E31B5F-3873-4CA1-9F76-2FD7161F6C76}" type="datetime4">
              <a:rPr lang="en-US" smtClean="0"/>
              <a:t>September 11, 2014</a:t>
            </a:fld>
            <a:endParaRPr lang="en-US"/>
          </a:p>
        </p:txBody>
      </p:sp>
      <p:sp>
        <p:nvSpPr>
          <p:cNvPr id="5" name="Footer Placeholder 4"/>
          <p:cNvSpPr>
            <a:spLocks noGrp="1"/>
          </p:cNvSpPr>
          <p:nvPr>
            <p:ph type="ftr" sz="quarter" idx="3"/>
          </p:nvPr>
        </p:nvSpPr>
        <p:spPr>
          <a:xfrm>
            <a:off x="3281363" y="6356350"/>
            <a:ext cx="304006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881813" y="6356350"/>
            <a:ext cx="22415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7758E9-356D-4F95-9781-83090A553EE1}" type="slidenum">
              <a:rPr lang="en-US" smtClean="0"/>
              <a:t>‹#›</a:t>
            </a:fld>
            <a:endParaRPr lang="en-US"/>
          </a:p>
        </p:txBody>
      </p:sp>
    </p:spTree>
    <p:extLst>
      <p:ext uri="{BB962C8B-B14F-4D97-AF65-F5344CB8AC3E}">
        <p14:creationId xmlns:p14="http://schemas.microsoft.com/office/powerpoint/2010/main" val="3259548812"/>
      </p:ext>
    </p:extLst>
  </p:cSld>
  <p:clrMap bg1="lt1" tx1="dk1" bg2="lt2" tx2="dk2" accent1="accent1" accent2="accent2" accent3="accent3" accent4="accent4" accent5="accent5" accent6="accent6" hlink="hlink" folHlink="folHlink"/>
  <p:sldLayoutIdLst>
    <p:sldLayoutId id="2147483691"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hyperlink" Target="http://www.ambest.com/" TargetMode="External"/><Relationship Id="rId5" Type="http://schemas.openxmlformats.org/officeDocument/2006/relationships/image" Target="../media/image8.wmf"/><Relationship Id="rId4"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esentationTitle"/>
          <p:cNvSpPr>
            <a:spLocks noGrp="1" noChangeArrowheads="1"/>
          </p:cNvSpPr>
          <p:nvPr>
            <p:ph type="ctrTitle"/>
            <p:custDataLst>
              <p:tags r:id="rId2"/>
            </p:custDataLst>
          </p:nvPr>
        </p:nvSpPr>
        <p:spPr>
          <a:xfrm>
            <a:off x="896938" y="1243013"/>
            <a:ext cx="8353388" cy="1111651"/>
          </a:xfrm>
        </p:spPr>
        <p:txBody>
          <a:bodyPr/>
          <a:lstStyle/>
          <a:p>
            <a:r>
              <a:rPr lang="en-US" dirty="0" smtClean="0"/>
              <a:t>MERCER’S INDIVIDUAL HEALTH INSURANCE SOLUTIONS</a:t>
            </a:r>
            <a:br>
              <a:rPr lang="en-US" dirty="0" smtClean="0"/>
            </a:br>
            <a:endParaRPr lang="en-US" dirty="0">
              <a:solidFill>
                <a:schemeClr val="accent2"/>
              </a:solidFill>
            </a:endParaRPr>
          </a:p>
        </p:txBody>
      </p:sp>
    </p:spTree>
    <p:custDataLst>
      <p:tags r:id="rId1"/>
    </p:custDataLst>
    <p:extLst>
      <p:ext uri="{BB962C8B-B14F-4D97-AF65-F5344CB8AC3E}">
        <p14:creationId xmlns:p14="http://schemas.microsoft.com/office/powerpoint/2010/main" val="28425276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descr="MER_WSTD_Blu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71825" y="2678943"/>
            <a:ext cx="324485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egalLong"/>
          <p:cNvSpPr txBox="1">
            <a:spLocks noChangeArrowheads="1"/>
          </p:cNvSpPr>
          <p:nvPr>
            <p:custDataLst>
              <p:tags r:id="rId2"/>
            </p:custDataLst>
          </p:nvPr>
        </p:nvSpPr>
        <p:spPr bwMode="auto">
          <a:xfrm>
            <a:off x="461963" y="3394599"/>
            <a:ext cx="8680450" cy="2880789"/>
          </a:xfrm>
          <a:prstGeom prst="rect">
            <a:avLst/>
          </a:prstGeom>
          <a:noFill/>
          <a:ln w="9525">
            <a:noFill/>
            <a:miter lim="800000"/>
            <a:headEnd/>
            <a:tailEnd/>
          </a:ln>
        </p:spPr>
        <p:txBody>
          <a:bodyPr lIns="0" tIns="0" rIns="0" bIns="0" anchor="b">
            <a:spAutoFit/>
          </a:bodyPr>
          <a:lstStyle>
            <a:lvl1pPr eaLnBrk="0" hangingPunct="0">
              <a:defRPr sz="2000">
                <a:solidFill>
                  <a:schemeClr val="tx1"/>
                </a:solidFill>
                <a:latin typeface="Arial" charset="0"/>
                <a:ea typeface="MS PGothic" pitchFamily="34" charset="-128"/>
              </a:defRPr>
            </a:lvl1pPr>
            <a:lvl2pPr marL="742950" indent="-285750" eaLnBrk="0" hangingPunct="0">
              <a:defRPr sz="2000">
                <a:solidFill>
                  <a:schemeClr val="tx1"/>
                </a:solidFill>
                <a:latin typeface="Arial" charset="0"/>
                <a:ea typeface="MS PGothic" pitchFamily="34" charset="-128"/>
              </a:defRPr>
            </a:lvl2pPr>
            <a:lvl3pPr marL="1143000" indent="-228600" eaLnBrk="0" hangingPunct="0">
              <a:defRPr sz="2000">
                <a:solidFill>
                  <a:schemeClr val="tx1"/>
                </a:solidFill>
                <a:latin typeface="Arial" charset="0"/>
                <a:ea typeface="MS PGothic" pitchFamily="34" charset="-128"/>
              </a:defRPr>
            </a:lvl3pPr>
            <a:lvl4pPr marL="1600200" indent="-228600" eaLnBrk="0" hangingPunct="0">
              <a:defRPr sz="2000">
                <a:solidFill>
                  <a:schemeClr val="tx1"/>
                </a:solidFill>
                <a:latin typeface="Arial" charset="0"/>
                <a:ea typeface="MS PGothic" pitchFamily="34" charset="-128"/>
              </a:defRPr>
            </a:lvl4pPr>
            <a:lvl5pPr marL="2057400" indent="-228600" eaLnBrk="0" hangingPunct="0">
              <a:defRPr sz="2000">
                <a:solidFill>
                  <a:schemeClr val="tx1"/>
                </a:solidFill>
                <a:latin typeface="Arial" charset="0"/>
                <a:ea typeface="MS PGothic" pitchFamily="34" charset="-128"/>
              </a:defRPr>
            </a:lvl5pPr>
            <a:lvl6pPr marL="2514600" indent="-228600" eaLnBrk="0" fontAlgn="base" hangingPunct="0">
              <a:spcBef>
                <a:spcPct val="0"/>
              </a:spcBef>
              <a:spcAft>
                <a:spcPct val="0"/>
              </a:spcAft>
              <a:defRPr sz="2000">
                <a:solidFill>
                  <a:schemeClr val="tx1"/>
                </a:solidFill>
                <a:latin typeface="Arial" charset="0"/>
                <a:ea typeface="MS PGothic" pitchFamily="34" charset="-128"/>
              </a:defRPr>
            </a:lvl6pPr>
            <a:lvl7pPr marL="2971800" indent="-228600" eaLnBrk="0" fontAlgn="base" hangingPunct="0">
              <a:spcBef>
                <a:spcPct val="0"/>
              </a:spcBef>
              <a:spcAft>
                <a:spcPct val="0"/>
              </a:spcAft>
              <a:defRPr sz="2000">
                <a:solidFill>
                  <a:schemeClr val="tx1"/>
                </a:solidFill>
                <a:latin typeface="Arial" charset="0"/>
                <a:ea typeface="MS PGothic" pitchFamily="34" charset="-128"/>
              </a:defRPr>
            </a:lvl7pPr>
            <a:lvl8pPr marL="3429000" indent="-228600" eaLnBrk="0" fontAlgn="base" hangingPunct="0">
              <a:spcBef>
                <a:spcPct val="0"/>
              </a:spcBef>
              <a:spcAft>
                <a:spcPct val="0"/>
              </a:spcAft>
              <a:defRPr sz="2000">
                <a:solidFill>
                  <a:schemeClr val="tx1"/>
                </a:solidFill>
                <a:latin typeface="Arial" charset="0"/>
                <a:ea typeface="MS PGothic" pitchFamily="34" charset="-128"/>
              </a:defRPr>
            </a:lvl8pPr>
            <a:lvl9pPr marL="3886200" indent="-228600" eaLnBrk="0" fontAlgn="base" hangingPunct="0">
              <a:spcBef>
                <a:spcPct val="0"/>
              </a:spcBef>
              <a:spcAft>
                <a:spcPct val="0"/>
              </a:spcAft>
              <a:defRPr sz="2000">
                <a:solidFill>
                  <a:schemeClr val="tx1"/>
                </a:solidFill>
                <a:latin typeface="Arial" charset="0"/>
                <a:ea typeface="MS PGothic" pitchFamily="34" charset="-128"/>
              </a:defRPr>
            </a:lvl9pPr>
          </a:lstStyle>
          <a:p>
            <a:pPr eaLnBrk="1" hangingPunct="1">
              <a:spcBef>
                <a:spcPct val="60000"/>
              </a:spcBef>
              <a:defRPr/>
            </a:pPr>
            <a:r>
              <a:rPr lang="en-US" sz="800" dirty="0" smtClean="0">
                <a:solidFill>
                  <a:schemeClr val="bg1">
                    <a:lumMod val="50000"/>
                  </a:schemeClr>
                </a:solidFill>
                <a:cs typeface="Arial" charset="0"/>
              </a:rPr>
              <a:t>This document and any recommendations, analysis, or advice provided by Mercer Consumer, a service of Mercer Health &amp; Benefits Administration LLC (Mercer Consumer) (collectively, the “Mercer Consumer Analysis”) are intended solely for the entity identified as the recipient herein (“you”). This document contains proprietary, confidential information of Mercer Consumer and may not be shared with any third party, including other insurance producers, without Mercer Consumer’s prior written consent. Any statements concerning actuarial, tax, accounting, or legal matters are based solely on our experience as insurance brokers and risk consultants and are not to be relied upon as actuarial, accounting, tax, or legal advice, for which you should consult your own professional advisors. Any modeling, analytics, or projections are subject to inherent uncertainty, and the Mercer Consumer Analysis could be materially affected if any underlying assumptions, conditions, information, or factors are inaccurate or incomplete or should change. The information contained herein is based on sources we believe reliable, but we make no representation or warranty as to its accuracy. Except as may be set forth in an agreement between you and Mercer Consumer, Mercer Consumer shall have no obligation to update the Mercer Consumer Analysis and shall have no liability to you or any other party with regard to the Mercer Consumer Analysis or to any services provided by a third party to you or Mercer Consumer. Mercer Consumer makes no representation or warranty concerning the application of policy wordings or the financial condition or solvency of insurers or reinsurers. Mercer Consumer makes no assurances regarding the availability, cost, or terms of insurance coverage.</a:t>
            </a:r>
          </a:p>
          <a:p>
            <a:pPr eaLnBrk="1" hangingPunct="1">
              <a:spcBef>
                <a:spcPct val="60000"/>
              </a:spcBef>
              <a:defRPr/>
            </a:pPr>
            <a:r>
              <a:rPr lang="en-US" sz="800" dirty="0" smtClean="0">
                <a:solidFill>
                  <a:schemeClr val="bg1">
                    <a:lumMod val="50000"/>
                  </a:schemeClr>
                </a:solidFill>
              </a:rPr>
              <a:t>Mercer </a:t>
            </a:r>
            <a:r>
              <a:rPr lang="en-US" sz="800" dirty="0">
                <a:solidFill>
                  <a:schemeClr val="bg1">
                    <a:lumMod val="50000"/>
                  </a:schemeClr>
                </a:solidFill>
              </a:rPr>
              <a:t>Consumer, a service of Mercer Health &amp; Benefits Administration LLC (Mercer Consumer) makes no representations or warranties, expressed or implied, concerning the financial condition or solvency of any insurers. A.M. Best’s Ratings are under continuous review and subject to change and/or affirmation. For the latest Best’s Ratings and Best’s Company Reports (which include Best’s Ratings), visit the A.M. Best website at </a:t>
            </a:r>
            <a:r>
              <a:rPr lang="en-US" sz="800" u="sng" dirty="0">
                <a:solidFill>
                  <a:schemeClr val="bg1">
                    <a:lumMod val="50000"/>
                  </a:schemeClr>
                </a:solidFill>
                <a:hlinkClick r:id="rId6" tooltip="http://www.ambest.com/"/>
              </a:rPr>
              <a:t>http://www.ambest.com</a:t>
            </a:r>
            <a:r>
              <a:rPr lang="en-US" sz="800" dirty="0">
                <a:solidFill>
                  <a:schemeClr val="bg1">
                    <a:lumMod val="50000"/>
                  </a:schemeClr>
                </a:solidFill>
              </a:rPr>
              <a:t>. See Guide to Best’s Ratings for explanation of use and charges. Best’s Ratings reproduced herein appear under license from A.M. Best and do not constitute, either expressly or impliedly, an endorsement of Mercer Consumer or its recommendations, formulas, criteria or comparisons to any other ratings, rating scales or rating organizations which are published or referenced herein. A.M. Best is not responsible for transcription errors made in presenting Best’s Ratings. Best’s Ratings are proprietary and may not be reproduced or distributed without the express written permission of A.M. Best Company</a:t>
            </a:r>
            <a:r>
              <a:rPr lang="en-US" sz="800" dirty="0" smtClean="0">
                <a:solidFill>
                  <a:schemeClr val="bg1">
                    <a:lumMod val="50000"/>
                  </a:schemeClr>
                </a:solidFill>
              </a:rPr>
              <a:t>.</a:t>
            </a:r>
            <a:endParaRPr lang="en-US" sz="800" dirty="0" smtClean="0">
              <a:solidFill>
                <a:schemeClr val="bg1">
                  <a:lumMod val="50000"/>
                </a:schemeClr>
              </a:solidFill>
              <a:cs typeface="Arial" charset="0"/>
            </a:endParaRPr>
          </a:p>
          <a:p>
            <a:pPr eaLnBrk="1" hangingPunct="1">
              <a:spcBef>
                <a:spcPct val="60000"/>
              </a:spcBef>
              <a:defRPr/>
            </a:pPr>
            <a:r>
              <a:rPr lang="en-US" sz="800" dirty="0" smtClean="0">
                <a:solidFill>
                  <a:schemeClr val="bg1">
                    <a:lumMod val="50000"/>
                  </a:schemeClr>
                </a:solidFill>
                <a:cs typeface="Arial" charset="0"/>
              </a:rPr>
              <a:t>Mercer Consumer, a service of Mercer Health &amp; Benefits Administration LLC, AR Insurance License #303439. In California d/b/a Mercer Health &amp; Benefits Insurance Services LLC, CA Insurance License #0G39709.</a:t>
            </a:r>
          </a:p>
          <a:p>
            <a:pPr eaLnBrk="1" hangingPunct="1">
              <a:spcBef>
                <a:spcPct val="60000"/>
              </a:spcBef>
              <a:defRPr/>
            </a:pPr>
            <a:r>
              <a:rPr lang="en-US" sz="800" dirty="0" smtClean="0">
                <a:solidFill>
                  <a:schemeClr val="bg1">
                    <a:lumMod val="50000"/>
                  </a:schemeClr>
                </a:solidFill>
                <a:cs typeface="Arial" charset="0"/>
              </a:rPr>
              <a:t>Copyright 2014  Mercer LLC. All rights reserved.</a:t>
            </a:r>
          </a:p>
          <a:p>
            <a:pPr eaLnBrk="1" hangingPunct="1">
              <a:spcBef>
                <a:spcPct val="60000"/>
              </a:spcBef>
              <a:defRPr/>
            </a:pPr>
            <a:r>
              <a:rPr lang="en-US" sz="800" dirty="0" smtClean="0">
                <a:solidFill>
                  <a:schemeClr val="bg1">
                    <a:lumMod val="50000"/>
                  </a:schemeClr>
                </a:solidFill>
                <a:cs typeface="Arial" charset="0"/>
              </a:rPr>
              <a:t>The information contained in this document is confidential, may be privileged, and is intended for the use of the individual or entity named above. If you are not the intended recipient, please do not read, copy, forward</a:t>
            </a:r>
            <a:r>
              <a:rPr lang="en-US" sz="800" dirty="0" smtClean="0">
                <a:solidFill>
                  <a:srgbClr val="7F7F7F"/>
                </a:solidFill>
                <a:cs typeface="Arial" charset="0"/>
              </a:rPr>
              <a:t>, use, or store this document or any of the information contained herein.</a:t>
            </a:r>
          </a:p>
        </p:txBody>
      </p:sp>
      <p:sp>
        <p:nvSpPr>
          <p:cNvPr id="2" name="Slide Number Placeholder 1"/>
          <p:cNvSpPr>
            <a:spLocks noGrp="1"/>
          </p:cNvSpPr>
          <p:nvPr>
            <p:ph type="sldNum" sz="quarter" idx="10"/>
          </p:nvPr>
        </p:nvSpPr>
        <p:spPr/>
        <p:txBody>
          <a:bodyPr/>
          <a:lstStyle/>
          <a:p>
            <a:pPr>
              <a:defRPr/>
            </a:pPr>
            <a:fld id="{8E1C9041-689A-4700-8FE6-AD1F11F8DDD3}" type="slidenum">
              <a:rPr lang="en-US" smtClean="0"/>
              <a:pPr>
                <a:defRPr/>
              </a:pPr>
              <a:t>9</a:t>
            </a:fld>
            <a:endParaRPr lang="en-US"/>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576747AE-AFA8-4E0E-8FD7-6E03CE71F1A3}" type="slidenum">
              <a:rPr lang="en-US" smtClean="0"/>
              <a:pPr>
                <a:defRPr/>
              </a:pPr>
              <a:t>1</a:t>
            </a:fld>
            <a:endParaRPr lang="en-US" dirty="0"/>
          </a:p>
        </p:txBody>
      </p:sp>
      <p:sp>
        <p:nvSpPr>
          <p:cNvPr id="7171" name="Rectangle 2"/>
          <p:cNvSpPr>
            <a:spLocks noGrp="1" noChangeArrowheads="1"/>
          </p:cNvSpPr>
          <p:nvPr>
            <p:ph type="title" idx="4294967295"/>
          </p:nvPr>
        </p:nvSpPr>
        <p:spPr/>
        <p:txBody>
          <a:bodyPr/>
          <a:lstStyle/>
          <a:p>
            <a:r>
              <a:rPr lang="en-US" dirty="0"/>
              <a:t>Mercer’s Individual Health Insurance Solutions</a:t>
            </a:r>
            <a:br>
              <a:rPr lang="en-US" dirty="0"/>
            </a:br>
            <a:r>
              <a:rPr lang="en-US" dirty="0">
                <a:solidFill>
                  <a:schemeClr val="accent2"/>
                </a:solidFill>
              </a:rPr>
              <a:t>Who </a:t>
            </a:r>
            <a:r>
              <a:rPr lang="en-US" dirty="0" smtClean="0">
                <a:solidFill>
                  <a:schemeClr val="accent2"/>
                </a:solidFill>
              </a:rPr>
              <a:t>We Are: Organizational Structure</a:t>
            </a:r>
          </a:p>
        </p:txBody>
      </p:sp>
      <p:sp>
        <p:nvSpPr>
          <p:cNvPr id="7173" name="Rectangular Callout 5"/>
          <p:cNvSpPr>
            <a:spLocks noChangeArrowheads="1"/>
          </p:cNvSpPr>
          <p:nvPr/>
        </p:nvSpPr>
        <p:spPr bwMode="auto">
          <a:xfrm>
            <a:off x="461555" y="1271588"/>
            <a:ext cx="3526972" cy="4433887"/>
          </a:xfrm>
          <a:prstGeom prst="wedgeRectCallout">
            <a:avLst>
              <a:gd name="adj1" fmla="val 57241"/>
              <a:gd name="adj2" fmla="val -23056"/>
            </a:avLst>
          </a:prstGeom>
          <a:solidFill>
            <a:srgbClr val="E7EFF3">
              <a:alpha val="59999"/>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0" tIns="0" anchor="ctr"/>
          <a:lstStyle/>
          <a:p>
            <a:pPr algn="ctr">
              <a:lnSpc>
                <a:spcPct val="86000"/>
              </a:lnSpc>
            </a:pPr>
            <a:endParaRPr lang="en-US">
              <a:solidFill>
                <a:srgbClr val="E7EFF3"/>
              </a:solidFill>
            </a:endParaRPr>
          </a:p>
        </p:txBody>
      </p:sp>
      <p:sp>
        <p:nvSpPr>
          <p:cNvPr id="7" name="TextBox 6"/>
          <p:cNvSpPr txBox="1"/>
          <p:nvPr/>
        </p:nvSpPr>
        <p:spPr>
          <a:xfrm>
            <a:off x="452289" y="1368425"/>
            <a:ext cx="3463925" cy="4185761"/>
          </a:xfrm>
          <a:prstGeom prst="rect">
            <a:avLst/>
          </a:prstGeom>
          <a:noFill/>
        </p:spPr>
        <p:txBody>
          <a:bodyPr>
            <a:spAutoFit/>
          </a:bodyPr>
          <a:lstStyle/>
          <a:p>
            <a:pPr>
              <a:spcBef>
                <a:spcPts val="0"/>
              </a:spcBef>
              <a:spcAft>
                <a:spcPts val="300"/>
              </a:spcAft>
              <a:defRPr/>
            </a:pPr>
            <a:r>
              <a:rPr lang="en-US" sz="1600" dirty="0">
                <a:solidFill>
                  <a:srgbClr val="003366"/>
                </a:solidFill>
                <a:latin typeface="+mn-lt"/>
              </a:rPr>
              <a:t>Company Highlights</a:t>
            </a:r>
          </a:p>
          <a:p>
            <a:pPr marL="228600" indent="-228600">
              <a:spcBef>
                <a:spcPts val="0"/>
              </a:spcBef>
              <a:spcAft>
                <a:spcPts val="300"/>
              </a:spcAft>
              <a:buFont typeface="Wingdings" pitchFamily="2" charset="2"/>
              <a:buChar char="ü"/>
              <a:defRPr/>
            </a:pPr>
            <a:r>
              <a:rPr lang="en-US" sz="1200" dirty="0">
                <a:solidFill>
                  <a:srgbClr val="003366"/>
                </a:solidFill>
                <a:latin typeface="+mn-lt"/>
              </a:rPr>
              <a:t>More than 75 years of experience</a:t>
            </a:r>
          </a:p>
          <a:p>
            <a:pPr marL="228600" indent="-228600">
              <a:spcBef>
                <a:spcPts val="0"/>
              </a:spcBef>
              <a:spcAft>
                <a:spcPts val="300"/>
              </a:spcAft>
              <a:buFont typeface="Wingdings" pitchFamily="2" charset="2"/>
              <a:buChar char="ü"/>
              <a:defRPr/>
            </a:pPr>
            <a:r>
              <a:rPr lang="en-US" sz="1200" dirty="0" smtClean="0">
                <a:solidFill>
                  <a:srgbClr val="003366"/>
                </a:solidFill>
                <a:latin typeface="+mn-lt"/>
              </a:rPr>
              <a:t>$2.5 </a:t>
            </a:r>
            <a:r>
              <a:rPr lang="en-US" sz="1200" dirty="0">
                <a:solidFill>
                  <a:srgbClr val="003366"/>
                </a:solidFill>
                <a:latin typeface="+mn-lt"/>
              </a:rPr>
              <a:t>billion in annual premium placed</a:t>
            </a:r>
          </a:p>
          <a:p>
            <a:pPr marL="228600" indent="-228600">
              <a:spcBef>
                <a:spcPts val="0"/>
              </a:spcBef>
              <a:spcAft>
                <a:spcPts val="300"/>
              </a:spcAft>
              <a:buFont typeface="Wingdings" pitchFamily="2" charset="2"/>
              <a:buChar char="ü"/>
              <a:defRPr/>
            </a:pPr>
            <a:r>
              <a:rPr lang="en-US" sz="1200" dirty="0">
                <a:solidFill>
                  <a:srgbClr val="003366"/>
                </a:solidFill>
                <a:latin typeface="+mn-lt"/>
              </a:rPr>
              <a:t>Largest Private Client broker in the </a:t>
            </a:r>
            <a:r>
              <a:rPr lang="en-US" sz="1200" dirty="0" smtClean="0">
                <a:solidFill>
                  <a:srgbClr val="003366"/>
                </a:solidFill>
                <a:latin typeface="+mn-lt"/>
              </a:rPr>
              <a:t>US</a:t>
            </a:r>
          </a:p>
          <a:p>
            <a:pPr marL="228600" indent="-228600">
              <a:spcBef>
                <a:spcPts val="0"/>
              </a:spcBef>
              <a:spcAft>
                <a:spcPts val="300"/>
              </a:spcAft>
              <a:buFont typeface="Wingdings" pitchFamily="2" charset="2"/>
              <a:buChar char="ü"/>
              <a:defRPr/>
            </a:pPr>
            <a:r>
              <a:rPr lang="en-US" sz="1200" dirty="0" smtClean="0">
                <a:solidFill>
                  <a:srgbClr val="003366"/>
                </a:solidFill>
                <a:latin typeface="+mn-lt"/>
              </a:rPr>
              <a:t>Largest Association Producer for insurers</a:t>
            </a:r>
            <a:endParaRPr lang="en-US" sz="1200" dirty="0">
              <a:solidFill>
                <a:srgbClr val="003366"/>
              </a:solidFill>
              <a:latin typeface="+mn-lt"/>
            </a:endParaRPr>
          </a:p>
          <a:p>
            <a:pPr marL="228600" indent="-228600">
              <a:spcBef>
                <a:spcPts val="0"/>
              </a:spcBef>
              <a:spcAft>
                <a:spcPts val="300"/>
              </a:spcAft>
              <a:buFont typeface="Wingdings" pitchFamily="2" charset="2"/>
              <a:buChar char="ü"/>
              <a:defRPr/>
            </a:pPr>
            <a:r>
              <a:rPr lang="en-US" sz="1200" dirty="0">
                <a:solidFill>
                  <a:srgbClr val="003366"/>
                </a:solidFill>
                <a:latin typeface="+mn-lt"/>
              </a:rPr>
              <a:t>Award-winning program communications</a:t>
            </a:r>
          </a:p>
          <a:p>
            <a:pPr marL="228600" indent="-228600">
              <a:spcBef>
                <a:spcPts val="0"/>
              </a:spcBef>
              <a:spcAft>
                <a:spcPts val="300"/>
              </a:spcAft>
              <a:buFont typeface="Wingdings" pitchFamily="2" charset="2"/>
              <a:buChar char="ü"/>
              <a:defRPr/>
            </a:pPr>
            <a:r>
              <a:rPr lang="en-US" sz="1200" dirty="0">
                <a:solidFill>
                  <a:srgbClr val="003366"/>
                </a:solidFill>
                <a:latin typeface="+mn-lt"/>
              </a:rPr>
              <a:t>Superior track record for </a:t>
            </a:r>
            <a:r>
              <a:rPr lang="en-US" sz="1200" dirty="0" smtClean="0">
                <a:solidFill>
                  <a:srgbClr val="003366"/>
                </a:solidFill>
                <a:latin typeface="+mn-lt"/>
              </a:rPr>
              <a:t>onboarding </a:t>
            </a:r>
            <a:r>
              <a:rPr lang="en-US" sz="1200" dirty="0">
                <a:solidFill>
                  <a:srgbClr val="003366"/>
                </a:solidFill>
                <a:latin typeface="+mn-lt"/>
              </a:rPr>
              <a:t>large, transaction-centric programs</a:t>
            </a:r>
          </a:p>
          <a:p>
            <a:pPr marL="228600" lvl="1" indent="-228600">
              <a:spcBef>
                <a:spcPts val="0"/>
              </a:spcBef>
              <a:spcAft>
                <a:spcPts val="600"/>
              </a:spcAft>
              <a:buFont typeface="Wingdings" pitchFamily="2" charset="2"/>
              <a:buChar char="ü"/>
              <a:defRPr/>
            </a:pPr>
            <a:r>
              <a:rPr lang="en-US" sz="1200" dirty="0">
                <a:solidFill>
                  <a:srgbClr val="003366"/>
                </a:solidFill>
                <a:latin typeface="+mn-lt"/>
              </a:rPr>
              <a:t>More than 1,000 professionals across the US</a:t>
            </a:r>
          </a:p>
          <a:p>
            <a:pPr>
              <a:spcBef>
                <a:spcPts val="0"/>
              </a:spcBef>
              <a:spcAft>
                <a:spcPts val="300"/>
              </a:spcAft>
              <a:defRPr/>
            </a:pPr>
            <a:r>
              <a:rPr lang="en-US" sz="1600" dirty="0">
                <a:solidFill>
                  <a:srgbClr val="003366"/>
                </a:solidFill>
                <a:latin typeface="+mn-lt"/>
              </a:rPr>
              <a:t>Association Business</a:t>
            </a:r>
            <a:br>
              <a:rPr lang="en-US" sz="1600" dirty="0">
                <a:solidFill>
                  <a:srgbClr val="003366"/>
                </a:solidFill>
                <a:latin typeface="+mn-lt"/>
              </a:rPr>
            </a:br>
            <a:r>
              <a:rPr lang="en-US" sz="1400" i="1" dirty="0">
                <a:solidFill>
                  <a:srgbClr val="003366"/>
                </a:solidFill>
                <a:latin typeface="+mn-lt"/>
              </a:rPr>
              <a:t>Creates and manages programs for:</a:t>
            </a:r>
          </a:p>
          <a:p>
            <a:pPr marL="228600" indent="-228600">
              <a:spcBef>
                <a:spcPts val="0"/>
              </a:spcBef>
              <a:spcAft>
                <a:spcPts val="300"/>
              </a:spcAft>
              <a:buFont typeface="Wingdings" pitchFamily="2" charset="2"/>
              <a:buChar char="ü"/>
              <a:tabLst>
                <a:tab pos="174625" algn="l"/>
              </a:tabLst>
              <a:defRPr/>
            </a:pPr>
            <a:r>
              <a:rPr lang="en-US" sz="1200" dirty="0">
                <a:solidFill>
                  <a:srgbClr val="003366"/>
                </a:solidFill>
              </a:rPr>
              <a:t>Affinity Groups</a:t>
            </a:r>
          </a:p>
          <a:p>
            <a:pPr marL="228600" indent="-228600">
              <a:spcBef>
                <a:spcPts val="0"/>
              </a:spcBef>
              <a:spcAft>
                <a:spcPts val="300"/>
              </a:spcAft>
              <a:buFont typeface="Wingdings" pitchFamily="2" charset="2"/>
              <a:buChar char="ü"/>
              <a:tabLst>
                <a:tab pos="174625" algn="l"/>
              </a:tabLst>
              <a:defRPr/>
            </a:pPr>
            <a:r>
              <a:rPr lang="en-US" sz="1200" dirty="0" smtClean="0">
                <a:solidFill>
                  <a:srgbClr val="003366"/>
                </a:solidFill>
                <a:cs typeface="Arial" charset="0"/>
              </a:rPr>
              <a:t>Unions</a:t>
            </a:r>
          </a:p>
          <a:p>
            <a:pPr marL="228600" indent="-228600">
              <a:spcBef>
                <a:spcPts val="0"/>
              </a:spcBef>
              <a:spcAft>
                <a:spcPts val="300"/>
              </a:spcAft>
              <a:buFont typeface="Wingdings" pitchFamily="2" charset="2"/>
              <a:buChar char="ü"/>
              <a:tabLst>
                <a:tab pos="174625" algn="l"/>
              </a:tabLst>
              <a:defRPr/>
            </a:pPr>
            <a:r>
              <a:rPr lang="en-US" sz="1200" dirty="0" smtClean="0">
                <a:solidFill>
                  <a:srgbClr val="003366"/>
                </a:solidFill>
                <a:cs typeface="Arial" charset="0"/>
              </a:rPr>
              <a:t>Professional </a:t>
            </a:r>
            <a:r>
              <a:rPr lang="en-US" sz="1200" dirty="0">
                <a:solidFill>
                  <a:srgbClr val="003366"/>
                </a:solidFill>
                <a:cs typeface="Arial" charset="0"/>
              </a:rPr>
              <a:t>Associations</a:t>
            </a:r>
          </a:p>
          <a:p>
            <a:pPr marL="228600" indent="-228600">
              <a:spcBef>
                <a:spcPts val="0"/>
              </a:spcBef>
              <a:spcAft>
                <a:spcPts val="300"/>
              </a:spcAft>
              <a:buFont typeface="Wingdings" pitchFamily="2" charset="2"/>
              <a:buChar char="ü"/>
              <a:tabLst>
                <a:tab pos="174625" algn="l"/>
              </a:tabLst>
              <a:defRPr/>
            </a:pPr>
            <a:r>
              <a:rPr lang="en-US" sz="1200" dirty="0">
                <a:solidFill>
                  <a:srgbClr val="003366"/>
                </a:solidFill>
                <a:cs typeface="Arial" charset="0"/>
              </a:rPr>
              <a:t>Medical Professional Associations</a:t>
            </a:r>
          </a:p>
          <a:p>
            <a:pPr marL="228600" indent="-228600">
              <a:spcBef>
                <a:spcPts val="0"/>
              </a:spcBef>
              <a:spcAft>
                <a:spcPts val="300"/>
              </a:spcAft>
              <a:buFont typeface="Wingdings" pitchFamily="2" charset="2"/>
              <a:buChar char="ü"/>
              <a:tabLst>
                <a:tab pos="174625" algn="l"/>
              </a:tabLst>
              <a:defRPr/>
            </a:pPr>
            <a:r>
              <a:rPr lang="en-US" sz="1200" dirty="0">
                <a:solidFill>
                  <a:srgbClr val="003366"/>
                </a:solidFill>
                <a:latin typeface="+mn-lt"/>
              </a:rPr>
              <a:t>Bar Associations</a:t>
            </a:r>
          </a:p>
          <a:p>
            <a:pPr marL="228600" indent="-228600">
              <a:spcBef>
                <a:spcPts val="0"/>
              </a:spcBef>
              <a:spcAft>
                <a:spcPts val="300"/>
              </a:spcAft>
              <a:buFont typeface="Wingdings" pitchFamily="2" charset="2"/>
              <a:buChar char="ü"/>
              <a:tabLst>
                <a:tab pos="174625" algn="l"/>
              </a:tabLst>
              <a:defRPr/>
            </a:pPr>
            <a:r>
              <a:rPr lang="en-US" sz="1200" dirty="0">
                <a:solidFill>
                  <a:srgbClr val="003366"/>
                </a:solidFill>
                <a:latin typeface="+mn-lt"/>
              </a:rPr>
              <a:t>Alumni Associations</a:t>
            </a:r>
          </a:p>
          <a:p>
            <a:pPr marL="228600" indent="-228600">
              <a:spcBef>
                <a:spcPts val="0"/>
              </a:spcBef>
              <a:spcAft>
                <a:spcPts val="300"/>
              </a:spcAft>
              <a:buFont typeface="Wingdings" pitchFamily="2" charset="2"/>
              <a:buChar char="ü"/>
              <a:tabLst>
                <a:tab pos="174625" algn="l"/>
              </a:tabLst>
              <a:defRPr/>
            </a:pPr>
            <a:r>
              <a:rPr lang="en-US" sz="1200" dirty="0" smtClean="0">
                <a:solidFill>
                  <a:srgbClr val="003366"/>
                </a:solidFill>
                <a:latin typeface="+mn-lt"/>
              </a:rPr>
              <a:t>Military</a:t>
            </a:r>
            <a:endParaRPr lang="en-US" sz="1200" dirty="0">
              <a:solidFill>
                <a:srgbClr val="003366"/>
              </a:solidFill>
              <a:latin typeface="+mn-lt"/>
            </a:endParaRPr>
          </a:p>
        </p:txBody>
      </p:sp>
      <p:pic>
        <p:nvPicPr>
          <p:cNvPr id="1026" name="Picture 2" descr="O:\Business Development\NBD Dept\Graphics Library\Graphics\Generic\Org Charts\Business Channel Org Charts\Mercer Health &amp; Benefits Org Chart EXTERNAL_01 03 14 F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56778" y="2595561"/>
            <a:ext cx="5165135" cy="2219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42986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Mercer’s Individual Health Insurance </a:t>
            </a:r>
            <a:r>
              <a:rPr lang="en-US" dirty="0"/>
              <a:t>Solutions</a:t>
            </a:r>
            <a:br>
              <a:rPr lang="en-US" dirty="0"/>
            </a:br>
            <a:r>
              <a:rPr lang="en-US" dirty="0">
                <a:solidFill>
                  <a:schemeClr val="accent2"/>
                </a:solidFill>
              </a:rPr>
              <a:t>What It </a:t>
            </a:r>
            <a:r>
              <a:rPr lang="en-US" dirty="0" smtClean="0">
                <a:solidFill>
                  <a:schemeClr val="accent2"/>
                </a:solidFill>
              </a:rPr>
              <a:t>Is</a:t>
            </a:r>
            <a:endParaRPr lang="en-US" dirty="0">
              <a:solidFill>
                <a:schemeClr val="accent2"/>
              </a:solidFill>
            </a:endParaRPr>
          </a:p>
        </p:txBody>
      </p:sp>
      <p:sp>
        <p:nvSpPr>
          <p:cNvPr id="3" name="Content Placeholder 2"/>
          <p:cNvSpPr>
            <a:spLocks noGrp="1"/>
          </p:cNvSpPr>
          <p:nvPr>
            <p:ph idx="1"/>
          </p:nvPr>
        </p:nvSpPr>
        <p:spPr>
          <a:xfrm>
            <a:off x="455612" y="1277938"/>
            <a:ext cx="4936768" cy="4987925"/>
          </a:xfrm>
        </p:spPr>
        <p:txBody>
          <a:bodyPr/>
          <a:lstStyle/>
          <a:p>
            <a:r>
              <a:rPr lang="en-US" sz="1600" dirty="0" smtClean="0"/>
              <a:t>Stand-alone individual medical solution </a:t>
            </a:r>
            <a:r>
              <a:rPr lang="en-US" sz="1600" dirty="0"/>
              <a:t>(on or off public exchanges) </a:t>
            </a:r>
            <a:endParaRPr lang="en-US" sz="1600" dirty="0" smtClean="0"/>
          </a:p>
          <a:p>
            <a:pPr lvl="1"/>
            <a:r>
              <a:rPr lang="en-US" sz="1400" dirty="0" smtClean="0"/>
              <a:t>Ideal for associations wanting to offer health</a:t>
            </a:r>
            <a:br>
              <a:rPr lang="en-US" sz="1400" dirty="0" smtClean="0"/>
            </a:br>
            <a:r>
              <a:rPr lang="en-US" sz="1400" dirty="0" smtClean="0"/>
              <a:t>insurance options for their membership</a:t>
            </a:r>
          </a:p>
          <a:p>
            <a:r>
              <a:rPr lang="en-US" sz="1600" dirty="0" smtClean="0"/>
              <a:t>Online </a:t>
            </a:r>
            <a:r>
              <a:rPr lang="en-US" sz="1600" dirty="0"/>
              <a:t>and call center support</a:t>
            </a:r>
          </a:p>
          <a:p>
            <a:r>
              <a:rPr lang="en-US" sz="1600" dirty="0"/>
              <a:t>Can be coupled with group sponsored voluntary benefits</a:t>
            </a:r>
          </a:p>
          <a:p>
            <a:r>
              <a:rPr lang="en-US" sz="1600" dirty="0"/>
              <a:t>Free and easy implementation with </a:t>
            </a:r>
            <a:r>
              <a:rPr lang="en-US" sz="1600" dirty="0" smtClean="0"/>
              <a:t>both</a:t>
            </a:r>
            <a:br>
              <a:rPr lang="en-US" sz="1600" dirty="0" smtClean="0"/>
            </a:br>
            <a:r>
              <a:rPr lang="en-US" sz="1600" dirty="0" smtClean="0"/>
              <a:t>online </a:t>
            </a:r>
            <a:r>
              <a:rPr lang="en-US" sz="1600" dirty="0"/>
              <a:t>and telephone configuration </a:t>
            </a:r>
            <a:r>
              <a:rPr lang="en-US" sz="1600" dirty="0" smtClean="0"/>
              <a:t/>
            </a:r>
            <a:br>
              <a:rPr lang="en-US" sz="1600" dirty="0" smtClean="0"/>
            </a:br>
            <a:r>
              <a:rPr lang="en-US" sz="1600" dirty="0" smtClean="0"/>
              <a:t>available</a:t>
            </a:r>
            <a:endParaRPr lang="en-US" sz="1600" dirty="0"/>
          </a:p>
          <a:p>
            <a:r>
              <a:rPr lang="en-US" sz="1600" dirty="0"/>
              <a:t>Pre-enrollment and </a:t>
            </a:r>
            <a:r>
              <a:rPr lang="en-US" sz="1600" dirty="0" smtClean="0"/>
              <a:t>post-enrollment</a:t>
            </a:r>
            <a:br>
              <a:rPr lang="en-US" sz="1600" dirty="0" smtClean="0"/>
            </a:br>
            <a:r>
              <a:rPr lang="en-US" sz="1600" dirty="0" smtClean="0"/>
              <a:t>communication </a:t>
            </a:r>
            <a:r>
              <a:rPr lang="en-US" sz="1600" dirty="0"/>
              <a:t>support</a:t>
            </a:r>
          </a:p>
          <a:p>
            <a:endParaRPr lang="en-US" sz="1600" dirty="0"/>
          </a:p>
        </p:txBody>
      </p:sp>
      <p:sp>
        <p:nvSpPr>
          <p:cNvPr id="4" name="Slide Number Placeholder 3"/>
          <p:cNvSpPr>
            <a:spLocks noGrp="1"/>
          </p:cNvSpPr>
          <p:nvPr>
            <p:ph type="sldNum" sz="quarter" idx="10"/>
          </p:nvPr>
        </p:nvSpPr>
        <p:spPr/>
        <p:txBody>
          <a:bodyPr/>
          <a:lstStyle/>
          <a:p>
            <a:pPr>
              <a:defRPr/>
            </a:pPr>
            <a:fld id="{CCDA4A25-B21E-4392-818F-44B42292F34F}" type="slidenum">
              <a:rPr lang="en-US" smtClean="0"/>
              <a:pPr>
                <a:defRPr/>
              </a:pPr>
              <a:t>2</a:t>
            </a:fld>
            <a:endParaRPr lang="en-US"/>
          </a:p>
        </p:txBody>
      </p:sp>
      <p:pic>
        <p:nvPicPr>
          <p:cNvPr id="6" name="Picture 5" descr="Screen Shot 2014-03-19 at 8.45.02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2636" y="1284903"/>
            <a:ext cx="3763766" cy="3002962"/>
          </a:xfrm>
          <a:prstGeom prst="rect">
            <a:avLst/>
          </a:prstGeom>
          <a:ln>
            <a:solidFill>
              <a:schemeClr val="bg2"/>
            </a:solidFill>
          </a:ln>
        </p:spPr>
      </p:pic>
      <p:pic>
        <p:nvPicPr>
          <p:cNvPr id="7" name="Picture 2" descr="02CBB46B-4D5F-4F20-A55A-6637E6488E2D@vim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5707" y="3827788"/>
            <a:ext cx="3606690" cy="238810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728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Mercer’s Individual Health Insurance Solutions</a:t>
            </a:r>
            <a:r>
              <a:rPr lang="en-US" dirty="0" smtClean="0"/>
              <a:t/>
            </a:r>
            <a:br>
              <a:rPr lang="en-US" dirty="0" smtClean="0"/>
            </a:br>
            <a:r>
              <a:rPr lang="en-US" dirty="0" smtClean="0">
                <a:solidFill>
                  <a:schemeClr val="accent2"/>
                </a:solidFill>
              </a:rPr>
              <a:t>Who It’s For</a:t>
            </a:r>
            <a:endParaRPr lang="en-US" dirty="0">
              <a:solidFill>
                <a:schemeClr val="accent2"/>
              </a:solidFill>
            </a:endParaRPr>
          </a:p>
        </p:txBody>
      </p:sp>
      <p:sp>
        <p:nvSpPr>
          <p:cNvPr id="4" name="Slide Number Placeholder 3"/>
          <p:cNvSpPr>
            <a:spLocks noGrp="1"/>
          </p:cNvSpPr>
          <p:nvPr>
            <p:ph type="sldNum" sz="quarter" idx="10"/>
          </p:nvPr>
        </p:nvSpPr>
        <p:spPr/>
        <p:txBody>
          <a:bodyPr/>
          <a:lstStyle/>
          <a:p>
            <a:pPr>
              <a:defRPr/>
            </a:pPr>
            <a:fld id="{B7340668-13F0-4A09-B125-8548E94614DB}" type="slidenum">
              <a:rPr lang="en-US" smtClean="0"/>
              <a:pPr>
                <a:defRPr/>
              </a:pPr>
              <a:t>3</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1027" y="1205451"/>
            <a:ext cx="6060734" cy="4624899"/>
          </a:xfrm>
          <a:prstGeom prst="rect">
            <a:avLst/>
          </a:prstGeom>
        </p:spPr>
      </p:pic>
    </p:spTree>
    <p:extLst>
      <p:ext uri="{BB962C8B-B14F-4D97-AF65-F5344CB8AC3E}">
        <p14:creationId xmlns:p14="http://schemas.microsoft.com/office/powerpoint/2010/main" val="2545963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4294967295"/>
          </p:nvPr>
        </p:nvSpPr>
        <p:spPr>
          <a:xfrm>
            <a:off x="1626892" y="4143542"/>
            <a:ext cx="2825213" cy="1326906"/>
          </a:xfrm>
          <a:solidFill>
            <a:schemeClr val="bg1">
              <a:lumMod val="85000"/>
            </a:schemeClr>
          </a:solidFill>
        </p:spPr>
        <p:txBody>
          <a:bodyPr lIns="91440" tIns="91440" rIns="91440" bIns="91440" rtlCol="0" anchor="ctr">
            <a:noAutofit/>
          </a:bodyPr>
          <a:lstStyle/>
          <a:p>
            <a:pPr marL="0" indent="0" algn="r" fontAlgn="auto">
              <a:spcAft>
                <a:spcPts val="0"/>
              </a:spcAft>
              <a:buFont typeface="Arial"/>
              <a:buNone/>
              <a:defRPr/>
            </a:pPr>
            <a:r>
              <a:rPr lang="en-US" sz="1600" dirty="0" smtClean="0"/>
              <a:t>AMERICANS DO </a:t>
            </a:r>
            <a:br>
              <a:rPr lang="en-US" sz="1600" dirty="0" smtClean="0"/>
            </a:br>
            <a:r>
              <a:rPr lang="en-US" sz="1600" dirty="0" smtClean="0"/>
              <a:t>NOT KNOW WHAT </a:t>
            </a:r>
            <a:br>
              <a:rPr lang="en-US" sz="1600" dirty="0" smtClean="0"/>
            </a:br>
            <a:r>
              <a:rPr lang="en-US" sz="1600" dirty="0" smtClean="0"/>
              <a:t>A DEDUCTIBLE IS</a:t>
            </a:r>
          </a:p>
        </p:txBody>
      </p:sp>
      <p:sp>
        <p:nvSpPr>
          <p:cNvPr id="15" name="Content Placeholder 2"/>
          <p:cNvSpPr txBox="1">
            <a:spLocks/>
          </p:cNvSpPr>
          <p:nvPr/>
        </p:nvSpPr>
        <p:spPr bwMode="gray">
          <a:xfrm>
            <a:off x="1626775" y="1956716"/>
            <a:ext cx="2825213" cy="1326906"/>
          </a:xfrm>
          <a:prstGeom prst="rect">
            <a:avLst/>
          </a:prstGeom>
          <a:solidFill>
            <a:schemeClr val="bg1">
              <a:lumMod val="85000"/>
            </a:schemeClr>
          </a:solidFill>
          <a:ln w="9525" algn="ctr">
            <a:noFill/>
            <a:miter lim="800000"/>
            <a:headEnd/>
            <a:tailEnd/>
          </a:ln>
        </p:spPr>
        <p:txBody>
          <a:bodyPr vert="horz" wrap="square" lIns="91440" tIns="91440" rIns="91440" bIns="91440" numCol="1" rtlCol="0" anchor="ctr" anchorCtr="0" compatLnSpc="1">
            <a:prstTxWarp prst="textNoShape">
              <a:avLst/>
            </a:prstTxWarp>
            <a:noAutofit/>
          </a:bodyPr>
          <a:lstStyle>
            <a:lvl1pPr marL="203200" indent="-203200" algn="l" rtl="0" eaLnBrk="1" fontAlgn="base" hangingPunct="1">
              <a:spcBef>
                <a:spcPct val="60000"/>
              </a:spcBef>
              <a:spcAft>
                <a:spcPct val="0"/>
              </a:spcAft>
              <a:buChar char="•"/>
              <a:defRPr sz="2000">
                <a:solidFill>
                  <a:schemeClr val="tx1"/>
                </a:solidFill>
                <a:latin typeface="+mn-lt"/>
                <a:ea typeface="+mn-ea"/>
                <a:cs typeface="MS PGothic"/>
              </a:defRPr>
            </a:lvl1pPr>
            <a:lvl2pPr marL="508000" indent="-279400" algn="l" rtl="0" eaLnBrk="1" fontAlgn="base" hangingPunct="1">
              <a:spcBef>
                <a:spcPct val="20000"/>
              </a:spcBef>
              <a:spcAft>
                <a:spcPct val="0"/>
              </a:spcAft>
              <a:buChar char="–"/>
              <a:defRPr sz="2000">
                <a:solidFill>
                  <a:schemeClr val="tx1"/>
                </a:solidFill>
                <a:latin typeface="+mn-lt"/>
                <a:ea typeface="+mn-ea"/>
                <a:cs typeface="MS PGothic"/>
              </a:defRPr>
            </a:lvl2pPr>
            <a:lvl3pPr marL="685800" indent="-177800" algn="l" rtl="0" eaLnBrk="1" fontAlgn="base" hangingPunct="1">
              <a:spcBef>
                <a:spcPct val="20000"/>
              </a:spcBef>
              <a:spcAft>
                <a:spcPct val="0"/>
              </a:spcAft>
              <a:buFont typeface="Arial" pitchFamily="34" charset="0"/>
              <a:buChar char="­"/>
              <a:defRPr sz="2000">
                <a:solidFill>
                  <a:schemeClr val="tx1"/>
                </a:solidFill>
                <a:latin typeface="+mn-lt"/>
                <a:ea typeface="+mn-ea"/>
                <a:cs typeface="MS PGothic"/>
              </a:defRPr>
            </a:lvl3pPr>
            <a:lvl4pPr marL="863600" indent="-177800" algn="l" rtl="0" eaLnBrk="1" fontAlgn="base" hangingPunct="1">
              <a:spcBef>
                <a:spcPct val="20000"/>
              </a:spcBef>
              <a:spcAft>
                <a:spcPct val="0"/>
              </a:spcAft>
              <a:buFont typeface="Arial" pitchFamily="34" charset="0"/>
              <a:buChar char="­"/>
              <a:defRPr sz="2000">
                <a:solidFill>
                  <a:schemeClr val="tx1"/>
                </a:solidFill>
                <a:latin typeface="+mn-lt"/>
                <a:ea typeface="+mn-ea"/>
                <a:cs typeface="MS PGothic"/>
              </a:defRPr>
            </a:lvl4pPr>
            <a:lvl5pPr marL="1041400" indent="-177800" algn="l" rtl="0" eaLnBrk="1" fontAlgn="base" hangingPunct="1">
              <a:spcBef>
                <a:spcPct val="20000"/>
              </a:spcBef>
              <a:spcAft>
                <a:spcPct val="0"/>
              </a:spcAft>
              <a:buFont typeface="Arial" pitchFamily="34" charset="0"/>
              <a:buChar char="-"/>
              <a:defRPr sz="2000">
                <a:solidFill>
                  <a:schemeClr val="tx1"/>
                </a:solidFill>
                <a:latin typeface="+mn-lt"/>
                <a:ea typeface="+mn-ea"/>
                <a:cs typeface="MS PGothic"/>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r" fontAlgn="auto">
              <a:spcAft>
                <a:spcPts val="0"/>
              </a:spcAft>
              <a:buFont typeface="Arial"/>
              <a:buNone/>
              <a:defRPr/>
            </a:pPr>
            <a:r>
              <a:rPr lang="en-US" sz="1600" dirty="0" smtClean="0"/>
              <a:t>AMERICANS DO </a:t>
            </a:r>
            <a:br>
              <a:rPr lang="en-US" sz="1600" dirty="0" smtClean="0"/>
            </a:br>
            <a:r>
              <a:rPr lang="en-US" sz="1600" dirty="0" smtClean="0"/>
              <a:t>NOT KNOW ABOUT HEALTH CARE EXCHANGES</a:t>
            </a:r>
            <a:endParaRPr lang="en-US" sz="1600" dirty="0"/>
          </a:p>
        </p:txBody>
      </p:sp>
      <p:sp>
        <p:nvSpPr>
          <p:cNvPr id="21" name="Content Placeholder 2"/>
          <p:cNvSpPr txBox="1">
            <a:spLocks/>
          </p:cNvSpPr>
          <p:nvPr/>
        </p:nvSpPr>
        <p:spPr bwMode="gray">
          <a:xfrm>
            <a:off x="5858540" y="1956716"/>
            <a:ext cx="3362510" cy="1326906"/>
          </a:xfrm>
          <a:prstGeom prst="rect">
            <a:avLst/>
          </a:prstGeom>
          <a:solidFill>
            <a:schemeClr val="bg1">
              <a:lumMod val="85000"/>
            </a:schemeClr>
          </a:solidFill>
          <a:ln w="9525" algn="ctr">
            <a:noFill/>
            <a:miter lim="800000"/>
            <a:headEnd/>
            <a:tailEnd/>
          </a:ln>
        </p:spPr>
        <p:txBody>
          <a:bodyPr vert="horz" wrap="square" lIns="457200" tIns="91440" rIns="91440" bIns="91440" numCol="1" rtlCol="0" anchor="ctr" anchorCtr="0" compatLnSpc="1">
            <a:prstTxWarp prst="textNoShape">
              <a:avLst/>
            </a:prstTxWarp>
            <a:noAutofit/>
          </a:bodyPr>
          <a:lstStyle>
            <a:lvl1pPr marL="203200" indent="-203200" algn="l" rtl="0" eaLnBrk="1" fontAlgn="base" hangingPunct="1">
              <a:spcBef>
                <a:spcPct val="60000"/>
              </a:spcBef>
              <a:spcAft>
                <a:spcPct val="0"/>
              </a:spcAft>
              <a:buChar char="•"/>
              <a:defRPr sz="2000">
                <a:solidFill>
                  <a:schemeClr val="tx1"/>
                </a:solidFill>
                <a:latin typeface="+mn-lt"/>
                <a:ea typeface="+mn-ea"/>
                <a:cs typeface="MS PGothic"/>
              </a:defRPr>
            </a:lvl1pPr>
            <a:lvl2pPr marL="508000" indent="-279400" algn="l" rtl="0" eaLnBrk="1" fontAlgn="base" hangingPunct="1">
              <a:spcBef>
                <a:spcPct val="20000"/>
              </a:spcBef>
              <a:spcAft>
                <a:spcPct val="0"/>
              </a:spcAft>
              <a:buChar char="–"/>
              <a:defRPr sz="2000">
                <a:solidFill>
                  <a:schemeClr val="tx1"/>
                </a:solidFill>
                <a:latin typeface="+mn-lt"/>
                <a:ea typeface="+mn-ea"/>
                <a:cs typeface="MS PGothic"/>
              </a:defRPr>
            </a:lvl2pPr>
            <a:lvl3pPr marL="685800" indent="-177800" algn="l" rtl="0" eaLnBrk="1" fontAlgn="base" hangingPunct="1">
              <a:spcBef>
                <a:spcPct val="20000"/>
              </a:spcBef>
              <a:spcAft>
                <a:spcPct val="0"/>
              </a:spcAft>
              <a:buFont typeface="Arial" pitchFamily="34" charset="0"/>
              <a:buChar char="­"/>
              <a:defRPr sz="2000">
                <a:solidFill>
                  <a:schemeClr val="tx1"/>
                </a:solidFill>
                <a:latin typeface="+mn-lt"/>
                <a:ea typeface="+mn-ea"/>
                <a:cs typeface="MS PGothic"/>
              </a:defRPr>
            </a:lvl3pPr>
            <a:lvl4pPr marL="863600" indent="-177800" algn="l" rtl="0" eaLnBrk="1" fontAlgn="base" hangingPunct="1">
              <a:spcBef>
                <a:spcPct val="20000"/>
              </a:spcBef>
              <a:spcAft>
                <a:spcPct val="0"/>
              </a:spcAft>
              <a:buFont typeface="Arial" pitchFamily="34" charset="0"/>
              <a:buChar char="­"/>
              <a:defRPr sz="2000">
                <a:solidFill>
                  <a:schemeClr val="tx1"/>
                </a:solidFill>
                <a:latin typeface="+mn-lt"/>
                <a:ea typeface="+mn-ea"/>
                <a:cs typeface="MS PGothic"/>
              </a:defRPr>
            </a:lvl4pPr>
            <a:lvl5pPr marL="1041400" indent="-177800" algn="l" rtl="0" eaLnBrk="1" fontAlgn="base" hangingPunct="1">
              <a:spcBef>
                <a:spcPct val="20000"/>
              </a:spcBef>
              <a:spcAft>
                <a:spcPct val="0"/>
              </a:spcAft>
              <a:buFont typeface="Arial" pitchFamily="34" charset="0"/>
              <a:buChar char="-"/>
              <a:defRPr sz="2000">
                <a:solidFill>
                  <a:schemeClr val="tx1"/>
                </a:solidFill>
                <a:latin typeface="+mn-lt"/>
                <a:ea typeface="+mn-ea"/>
                <a:cs typeface="MS PGothic"/>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r" fontAlgn="auto">
              <a:spcAft>
                <a:spcPts val="0"/>
              </a:spcAft>
              <a:buFont typeface="Arial"/>
              <a:buNone/>
              <a:defRPr/>
            </a:pPr>
            <a:r>
              <a:rPr lang="en-US" sz="1600" dirty="0" smtClean="0"/>
              <a:t>AMERICANS QUALIFY FOR FEDERAL SUBSIDIES ON THE PUBLIC EXCHANGES</a:t>
            </a:r>
            <a:endParaRPr lang="en-US" sz="1600" dirty="0"/>
          </a:p>
        </p:txBody>
      </p:sp>
      <p:sp>
        <p:nvSpPr>
          <p:cNvPr id="22" name="Content Placeholder 2"/>
          <p:cNvSpPr txBox="1">
            <a:spLocks/>
          </p:cNvSpPr>
          <p:nvPr/>
        </p:nvSpPr>
        <p:spPr bwMode="gray">
          <a:xfrm>
            <a:off x="5858540" y="4143542"/>
            <a:ext cx="3362510" cy="1326906"/>
          </a:xfrm>
          <a:prstGeom prst="rect">
            <a:avLst/>
          </a:prstGeom>
          <a:solidFill>
            <a:schemeClr val="bg1">
              <a:lumMod val="85000"/>
            </a:schemeClr>
          </a:solidFill>
          <a:ln w="9525" algn="ctr">
            <a:noFill/>
            <a:miter lim="800000"/>
            <a:headEnd/>
            <a:tailEnd/>
          </a:ln>
        </p:spPr>
        <p:txBody>
          <a:bodyPr vert="horz" wrap="square" lIns="548640" tIns="91440" rIns="91440" bIns="91440" numCol="1" rtlCol="0" anchor="ctr" anchorCtr="0" compatLnSpc="1">
            <a:prstTxWarp prst="textNoShape">
              <a:avLst/>
            </a:prstTxWarp>
            <a:noAutofit/>
          </a:bodyPr>
          <a:lstStyle>
            <a:lvl1pPr marL="203200" indent="-203200" algn="l" rtl="0" eaLnBrk="1" fontAlgn="base" hangingPunct="1">
              <a:spcBef>
                <a:spcPct val="60000"/>
              </a:spcBef>
              <a:spcAft>
                <a:spcPct val="0"/>
              </a:spcAft>
              <a:buChar char="•"/>
              <a:defRPr sz="2000">
                <a:solidFill>
                  <a:schemeClr val="tx1"/>
                </a:solidFill>
                <a:latin typeface="+mn-lt"/>
                <a:ea typeface="+mn-ea"/>
                <a:cs typeface="MS PGothic"/>
              </a:defRPr>
            </a:lvl1pPr>
            <a:lvl2pPr marL="508000" indent="-279400" algn="l" rtl="0" eaLnBrk="1" fontAlgn="base" hangingPunct="1">
              <a:spcBef>
                <a:spcPct val="20000"/>
              </a:spcBef>
              <a:spcAft>
                <a:spcPct val="0"/>
              </a:spcAft>
              <a:buChar char="–"/>
              <a:defRPr sz="2000">
                <a:solidFill>
                  <a:schemeClr val="tx1"/>
                </a:solidFill>
                <a:latin typeface="+mn-lt"/>
                <a:ea typeface="+mn-ea"/>
                <a:cs typeface="MS PGothic"/>
              </a:defRPr>
            </a:lvl2pPr>
            <a:lvl3pPr marL="685800" indent="-177800" algn="l" rtl="0" eaLnBrk="1" fontAlgn="base" hangingPunct="1">
              <a:spcBef>
                <a:spcPct val="20000"/>
              </a:spcBef>
              <a:spcAft>
                <a:spcPct val="0"/>
              </a:spcAft>
              <a:buFont typeface="Arial" pitchFamily="34" charset="0"/>
              <a:buChar char="­"/>
              <a:defRPr sz="2000">
                <a:solidFill>
                  <a:schemeClr val="tx1"/>
                </a:solidFill>
                <a:latin typeface="+mn-lt"/>
                <a:ea typeface="+mn-ea"/>
                <a:cs typeface="MS PGothic"/>
              </a:defRPr>
            </a:lvl3pPr>
            <a:lvl4pPr marL="863600" indent="-177800" algn="l" rtl="0" eaLnBrk="1" fontAlgn="base" hangingPunct="1">
              <a:spcBef>
                <a:spcPct val="20000"/>
              </a:spcBef>
              <a:spcAft>
                <a:spcPct val="0"/>
              </a:spcAft>
              <a:buFont typeface="Arial" pitchFamily="34" charset="0"/>
              <a:buChar char="­"/>
              <a:defRPr sz="2000">
                <a:solidFill>
                  <a:schemeClr val="tx1"/>
                </a:solidFill>
                <a:latin typeface="+mn-lt"/>
                <a:ea typeface="+mn-ea"/>
                <a:cs typeface="MS PGothic"/>
              </a:defRPr>
            </a:lvl4pPr>
            <a:lvl5pPr marL="1041400" indent="-177800" algn="l" rtl="0" eaLnBrk="1" fontAlgn="base" hangingPunct="1">
              <a:spcBef>
                <a:spcPct val="20000"/>
              </a:spcBef>
              <a:spcAft>
                <a:spcPct val="0"/>
              </a:spcAft>
              <a:buFont typeface="Arial" pitchFamily="34" charset="0"/>
              <a:buChar char="-"/>
              <a:defRPr sz="2000">
                <a:solidFill>
                  <a:schemeClr val="tx1"/>
                </a:solidFill>
                <a:latin typeface="+mn-lt"/>
                <a:ea typeface="+mn-ea"/>
                <a:cs typeface="MS PGothic"/>
              </a:defRPr>
            </a:lvl5pPr>
            <a:lvl6pPr marL="1498600" indent="-177800" algn="l" rtl="0" eaLnBrk="1" fontAlgn="base" hangingPunct="1">
              <a:spcBef>
                <a:spcPct val="20000"/>
              </a:spcBef>
              <a:spcAft>
                <a:spcPct val="0"/>
              </a:spcAft>
              <a:buFont typeface="Arial"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charset="0"/>
              <a:buChar char="-"/>
              <a:defRPr sz="2000">
                <a:solidFill>
                  <a:schemeClr val="tx1"/>
                </a:solidFill>
                <a:latin typeface="+mn-lt"/>
                <a:ea typeface="+mn-ea"/>
              </a:defRPr>
            </a:lvl9pPr>
          </a:lstStyle>
          <a:p>
            <a:pPr marL="0" indent="0" algn="r" fontAlgn="auto">
              <a:spcAft>
                <a:spcPts val="0"/>
              </a:spcAft>
              <a:buFont typeface="Arial"/>
              <a:buNone/>
              <a:defRPr/>
            </a:pPr>
            <a:r>
              <a:rPr lang="en-US" sz="1600" dirty="0" smtClean="0"/>
              <a:t>AMERICANS DO NOT KNOW THAT FEDERAL SUBSIDIES ARE AVAILABLE</a:t>
            </a:r>
            <a:endParaRPr lang="en-US" sz="1600" dirty="0"/>
          </a:p>
        </p:txBody>
      </p:sp>
      <p:sp>
        <p:nvSpPr>
          <p:cNvPr id="2" name="Title 1"/>
          <p:cNvSpPr>
            <a:spLocks noGrp="1"/>
          </p:cNvSpPr>
          <p:nvPr>
            <p:ph type="title"/>
          </p:nvPr>
        </p:nvSpPr>
        <p:spPr/>
        <p:txBody>
          <a:bodyPr/>
          <a:lstStyle/>
          <a:p>
            <a:r>
              <a:rPr lang="en-US" dirty="0"/>
              <a:t>Mercer’s Individual Health Insurance Solutions</a:t>
            </a:r>
            <a:r>
              <a:rPr lang="en-US" dirty="0" smtClean="0"/>
              <a:t/>
            </a:r>
            <a:br>
              <a:rPr lang="en-US" dirty="0" smtClean="0"/>
            </a:br>
            <a:r>
              <a:rPr lang="en-US" dirty="0" smtClean="0">
                <a:solidFill>
                  <a:srgbClr val="25AFD1"/>
                </a:solidFill>
              </a:rPr>
              <a:t>The Need for Trusted Advisors: Educate, Assist, Enroll</a:t>
            </a:r>
            <a:endParaRPr lang="en-US" dirty="0">
              <a:solidFill>
                <a:srgbClr val="25AFD1"/>
              </a:solidFill>
            </a:endParaRPr>
          </a:p>
        </p:txBody>
      </p:sp>
      <p:sp>
        <p:nvSpPr>
          <p:cNvPr id="6" name="Pentagon 5"/>
          <p:cNvSpPr/>
          <p:nvPr/>
        </p:nvSpPr>
        <p:spPr bwMode="auto">
          <a:xfrm>
            <a:off x="469661" y="1823809"/>
            <a:ext cx="1954562" cy="1592721"/>
          </a:xfrm>
          <a:prstGeom prst="homePlat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lvl="0" algn="ctr" fontAlgn="auto">
              <a:spcAft>
                <a:spcPts val="0"/>
              </a:spcAft>
              <a:defRPr/>
            </a:pPr>
            <a:r>
              <a:rPr lang="en-US" sz="4800" dirty="0">
                <a:solidFill>
                  <a:srgbClr val="A6E2EF"/>
                </a:solidFill>
              </a:rPr>
              <a:t>50%</a:t>
            </a:r>
          </a:p>
        </p:txBody>
      </p:sp>
      <p:sp>
        <p:nvSpPr>
          <p:cNvPr id="10" name="Pentagon 9"/>
          <p:cNvSpPr/>
          <p:nvPr/>
        </p:nvSpPr>
        <p:spPr bwMode="auto">
          <a:xfrm>
            <a:off x="469661" y="4010635"/>
            <a:ext cx="1954562" cy="1592721"/>
          </a:xfrm>
          <a:prstGeom prst="homePlat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lvl="0" algn="ctr" fontAlgn="auto">
              <a:spcAft>
                <a:spcPts val="0"/>
              </a:spcAft>
              <a:defRPr/>
            </a:pPr>
            <a:r>
              <a:rPr lang="en-US" sz="4800" dirty="0">
                <a:solidFill>
                  <a:srgbClr val="A6E2EF"/>
                </a:solidFill>
              </a:rPr>
              <a:t>42%</a:t>
            </a:r>
          </a:p>
        </p:txBody>
      </p:sp>
      <p:sp>
        <p:nvSpPr>
          <p:cNvPr id="14" name="Pentagon 13"/>
          <p:cNvSpPr/>
          <p:nvPr/>
        </p:nvSpPr>
        <p:spPr bwMode="auto">
          <a:xfrm>
            <a:off x="4632755" y="4010635"/>
            <a:ext cx="1954562" cy="1592721"/>
          </a:xfrm>
          <a:prstGeom prst="homePlat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lvl="0" algn="ctr" fontAlgn="auto">
              <a:spcAft>
                <a:spcPts val="0"/>
              </a:spcAft>
              <a:defRPr/>
            </a:pPr>
            <a:r>
              <a:rPr lang="en-US" sz="4800" dirty="0">
                <a:solidFill>
                  <a:srgbClr val="A6E2EF"/>
                </a:solidFill>
              </a:rPr>
              <a:t>33%</a:t>
            </a:r>
          </a:p>
        </p:txBody>
      </p:sp>
      <p:sp>
        <p:nvSpPr>
          <p:cNvPr id="17" name="Rectangle 16"/>
          <p:cNvSpPr/>
          <p:nvPr/>
        </p:nvSpPr>
        <p:spPr>
          <a:xfrm>
            <a:off x="614311" y="6087154"/>
            <a:ext cx="8339189" cy="215444"/>
          </a:xfrm>
          <a:prstGeom prst="rect">
            <a:avLst/>
          </a:prstGeom>
        </p:spPr>
        <p:txBody>
          <a:bodyPr wrap="square">
            <a:spAutoFit/>
          </a:bodyPr>
          <a:lstStyle/>
          <a:p>
            <a:pPr algn="r"/>
            <a:r>
              <a:rPr lang="en-US" sz="800" dirty="0" smtClean="0"/>
              <a:t>Preparedness </a:t>
            </a:r>
            <a:r>
              <a:rPr lang="en-US" sz="800" dirty="0"/>
              <a:t>of Americans for the Affordable Care </a:t>
            </a:r>
            <a:r>
              <a:rPr lang="en-US" sz="800" dirty="0" smtClean="0"/>
              <a:t>Act, March 24, 2014 </a:t>
            </a:r>
            <a:endParaRPr lang="en-US" sz="800" dirty="0"/>
          </a:p>
        </p:txBody>
      </p:sp>
      <p:sp>
        <p:nvSpPr>
          <p:cNvPr id="20" name="Pentagon 19"/>
          <p:cNvSpPr/>
          <p:nvPr/>
        </p:nvSpPr>
        <p:spPr bwMode="auto">
          <a:xfrm>
            <a:off x="4632755" y="1823809"/>
            <a:ext cx="1954562" cy="1592721"/>
          </a:xfrm>
          <a:prstGeom prst="homePlat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lvl="0" algn="ctr" fontAlgn="auto">
              <a:spcAft>
                <a:spcPts val="0"/>
              </a:spcAft>
              <a:defRPr/>
            </a:pPr>
            <a:r>
              <a:rPr lang="en-US" sz="4800" dirty="0">
                <a:solidFill>
                  <a:srgbClr val="A6E2EF"/>
                </a:solidFill>
              </a:rPr>
              <a:t>66%</a:t>
            </a:r>
          </a:p>
        </p:txBody>
      </p:sp>
      <p:sp>
        <p:nvSpPr>
          <p:cNvPr id="3" name="Slide Number Placeholder 2"/>
          <p:cNvSpPr>
            <a:spLocks noGrp="1"/>
          </p:cNvSpPr>
          <p:nvPr>
            <p:ph type="sldNum" sz="quarter" idx="10"/>
          </p:nvPr>
        </p:nvSpPr>
        <p:spPr/>
        <p:txBody>
          <a:bodyPr/>
          <a:lstStyle/>
          <a:p>
            <a:pPr>
              <a:defRPr/>
            </a:pPr>
            <a:fld id="{79C28D1C-A821-4962-BA04-9655F735635F}" type="slidenum">
              <a:rPr lang="en-US" smtClean="0"/>
              <a:pPr>
                <a:defRPr/>
              </a:pPr>
              <a:t>4</a:t>
            </a:fld>
            <a:endParaRPr lang="en-US"/>
          </a:p>
        </p:txBody>
      </p:sp>
    </p:spTree>
    <p:extLst>
      <p:ext uri="{BB962C8B-B14F-4D97-AF65-F5344CB8AC3E}">
        <p14:creationId xmlns:p14="http://schemas.microsoft.com/office/powerpoint/2010/main" val="1197851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Mercer’s Individual Health Insurance Solutions</a:t>
            </a:r>
            <a:r>
              <a:rPr lang="en-US" dirty="0" smtClean="0"/>
              <a:t/>
            </a:r>
            <a:br>
              <a:rPr lang="en-US" dirty="0" smtClean="0"/>
            </a:br>
            <a:r>
              <a:rPr lang="en-US" dirty="0" smtClean="0">
                <a:solidFill>
                  <a:srgbClr val="25AFD1"/>
                </a:solidFill>
              </a:rPr>
              <a:t>Expert Help Online and Off</a:t>
            </a:r>
            <a:endParaRPr lang="en-US" dirty="0">
              <a:solidFill>
                <a:srgbClr val="25AFD1"/>
              </a:solidFill>
            </a:endParaRPr>
          </a:p>
        </p:txBody>
      </p:sp>
      <p:sp>
        <p:nvSpPr>
          <p:cNvPr id="5" name="TextBox 4"/>
          <p:cNvSpPr txBox="1"/>
          <p:nvPr/>
        </p:nvSpPr>
        <p:spPr>
          <a:xfrm>
            <a:off x="5853524" y="1497039"/>
            <a:ext cx="3449963" cy="3036058"/>
          </a:xfrm>
          <a:prstGeom prst="roundRect">
            <a:avLst>
              <a:gd name="adj" fmla="val 2322"/>
            </a:avLst>
          </a:prstGeom>
        </p:spPr>
        <p:style>
          <a:lnRef idx="2">
            <a:schemeClr val="accent2"/>
          </a:lnRef>
          <a:fillRef idx="1">
            <a:schemeClr val="lt1"/>
          </a:fillRef>
          <a:effectRef idx="0">
            <a:schemeClr val="accent2"/>
          </a:effectRef>
          <a:fontRef idx="minor">
            <a:schemeClr val="dk1"/>
          </a:fontRef>
        </p:style>
        <p:txBody>
          <a:bodyPr wrap="square" lIns="182880" tIns="45720" rIns="182880" bIns="45720" rtlCol="0">
            <a:spAutoFit/>
          </a:bodyPr>
          <a:lstStyle/>
          <a:p>
            <a:pPr algn="ctr">
              <a:lnSpc>
                <a:spcPct val="110000"/>
              </a:lnSpc>
            </a:pPr>
            <a:r>
              <a:rPr lang="en-US" sz="1600" dirty="0" smtClean="0">
                <a:solidFill>
                  <a:schemeClr val="accent1"/>
                </a:solidFill>
              </a:rPr>
              <a:t>CONTACT CENTER HIGHLIGHTS</a:t>
            </a:r>
          </a:p>
          <a:p>
            <a:pPr>
              <a:lnSpc>
                <a:spcPct val="110000"/>
              </a:lnSpc>
            </a:pPr>
            <a:endParaRPr lang="en-US" sz="400" b="1" dirty="0" smtClean="0">
              <a:solidFill>
                <a:srgbClr val="003300"/>
              </a:solidFill>
            </a:endParaRPr>
          </a:p>
          <a:p>
            <a:r>
              <a:rPr lang="en-US" sz="1400" b="1" dirty="0" smtClean="0">
                <a:solidFill>
                  <a:srgbClr val="1FA2D5"/>
                </a:solidFill>
              </a:rPr>
              <a:t>Accessible</a:t>
            </a:r>
          </a:p>
          <a:p>
            <a:pPr marL="285750" indent="-168275">
              <a:lnSpc>
                <a:spcPct val="110000"/>
              </a:lnSpc>
              <a:buFont typeface="Arial" panose="020B0604020202020204" pitchFamily="34" charset="0"/>
              <a:buChar char="•"/>
            </a:pPr>
            <a:r>
              <a:rPr lang="en-US" sz="1400" dirty="0" smtClean="0"/>
              <a:t>Immediate, personalized guidance 16 hours a day, 7 days a week</a:t>
            </a:r>
            <a:endParaRPr lang="en-US" sz="800" dirty="0"/>
          </a:p>
          <a:p>
            <a:pPr marL="168275" indent="-168275">
              <a:buNone/>
            </a:pPr>
            <a:r>
              <a:rPr lang="en-US" sz="1400" b="1" dirty="0" smtClean="0">
                <a:solidFill>
                  <a:srgbClr val="1FA2D5"/>
                </a:solidFill>
              </a:rPr>
              <a:t>Brand enhancing</a:t>
            </a:r>
            <a:endParaRPr lang="en-US" sz="1400" b="1" dirty="0">
              <a:solidFill>
                <a:srgbClr val="1FA2D5"/>
              </a:solidFill>
            </a:endParaRPr>
          </a:p>
          <a:p>
            <a:pPr marL="285750" indent="-168275">
              <a:lnSpc>
                <a:spcPct val="110000"/>
              </a:lnSpc>
              <a:buFont typeface="Arial" panose="020B0604020202020204" pitchFamily="34" charset="0"/>
              <a:buChar char="•"/>
            </a:pPr>
            <a:r>
              <a:rPr lang="en-US" sz="1400" dirty="0" smtClean="0"/>
              <a:t>Friendly, professional, knowledgeable — establish </a:t>
            </a:r>
            <a:r>
              <a:rPr lang="en-US" sz="1400" dirty="0"/>
              <a:t>trust quickly </a:t>
            </a:r>
            <a:endParaRPr lang="en-US" sz="1400" dirty="0" smtClean="0"/>
          </a:p>
          <a:p>
            <a:pPr marL="168275" indent="-168275">
              <a:buNone/>
            </a:pPr>
            <a:r>
              <a:rPr lang="en-US" sz="1400" b="1" dirty="0" smtClean="0">
                <a:solidFill>
                  <a:srgbClr val="1FA2D5"/>
                </a:solidFill>
              </a:rPr>
              <a:t>Trustworthy</a:t>
            </a:r>
          </a:p>
          <a:p>
            <a:pPr marL="285750" indent="-168275">
              <a:lnSpc>
                <a:spcPct val="110000"/>
              </a:lnSpc>
              <a:buFont typeface="Arial" panose="020B0604020202020204" pitchFamily="34" charset="0"/>
              <a:buChar char="•"/>
            </a:pPr>
            <a:r>
              <a:rPr lang="en-US" sz="1400" dirty="0" smtClean="0"/>
              <a:t>Fully licensed brokers simplify the complexity of insurance</a:t>
            </a:r>
          </a:p>
        </p:txBody>
      </p:sp>
      <p:sp>
        <p:nvSpPr>
          <p:cNvPr id="6" name="TextBox 5"/>
          <p:cNvSpPr txBox="1"/>
          <p:nvPr/>
        </p:nvSpPr>
        <p:spPr>
          <a:xfrm>
            <a:off x="508707" y="1511681"/>
            <a:ext cx="3693626" cy="3067133"/>
          </a:xfrm>
          <a:prstGeom prst="roundRect">
            <a:avLst>
              <a:gd name="adj" fmla="val 2322"/>
            </a:avLst>
          </a:prstGeom>
        </p:spPr>
        <p:style>
          <a:lnRef idx="2">
            <a:schemeClr val="accent2"/>
          </a:lnRef>
          <a:fillRef idx="1">
            <a:schemeClr val="lt1"/>
          </a:fillRef>
          <a:effectRef idx="0">
            <a:schemeClr val="accent2"/>
          </a:effectRef>
          <a:fontRef idx="minor">
            <a:schemeClr val="dk1"/>
          </a:fontRef>
        </p:style>
        <p:txBody>
          <a:bodyPr wrap="square" lIns="182880" tIns="45720" rIns="182880" bIns="45720" rtlCol="0">
            <a:spAutoFit/>
          </a:bodyPr>
          <a:lstStyle/>
          <a:p>
            <a:pPr algn="ctr">
              <a:lnSpc>
                <a:spcPct val="110000"/>
              </a:lnSpc>
            </a:pPr>
            <a:r>
              <a:rPr lang="en-US" sz="1600" dirty="0" smtClean="0">
                <a:solidFill>
                  <a:schemeClr val="accent1"/>
                </a:solidFill>
              </a:rPr>
              <a:t>  WEBSITE HIGHLIGHTS</a:t>
            </a:r>
          </a:p>
          <a:p>
            <a:pPr>
              <a:lnSpc>
                <a:spcPct val="110000"/>
              </a:lnSpc>
            </a:pPr>
            <a:endParaRPr lang="en-US" sz="400" dirty="0">
              <a:solidFill>
                <a:srgbClr val="003300"/>
              </a:solidFill>
            </a:endParaRPr>
          </a:p>
          <a:p>
            <a:pPr>
              <a:lnSpc>
                <a:spcPct val="110000"/>
              </a:lnSpc>
            </a:pPr>
            <a:r>
              <a:rPr lang="en-US" sz="1400" b="1" dirty="0" smtClean="0">
                <a:solidFill>
                  <a:srgbClr val="1FA2D5"/>
                </a:solidFill>
              </a:rPr>
              <a:t>User-friendly</a:t>
            </a:r>
          </a:p>
          <a:p>
            <a:pPr marL="285750" indent="-168275">
              <a:lnSpc>
                <a:spcPct val="110000"/>
              </a:lnSpc>
              <a:buFont typeface="Arial" panose="020B0604020202020204" pitchFamily="34" charset="0"/>
              <a:buChar char="•"/>
            </a:pPr>
            <a:r>
              <a:rPr lang="en-US" sz="1400" dirty="0" smtClean="0"/>
              <a:t>Award-winning user interface, helpful tools and expert content</a:t>
            </a:r>
            <a:endParaRPr lang="en-US" sz="800" dirty="0" smtClean="0"/>
          </a:p>
          <a:p>
            <a:pPr>
              <a:lnSpc>
                <a:spcPct val="110000"/>
              </a:lnSpc>
            </a:pPr>
            <a:r>
              <a:rPr lang="en-US" sz="1400" b="1" dirty="0" smtClean="0">
                <a:solidFill>
                  <a:srgbClr val="1FA2D5"/>
                </a:solidFill>
              </a:rPr>
              <a:t>Innovative</a:t>
            </a:r>
            <a:endParaRPr lang="en-US" sz="1400" b="1" dirty="0">
              <a:solidFill>
                <a:srgbClr val="1FA2D5"/>
              </a:solidFill>
            </a:endParaRPr>
          </a:p>
          <a:p>
            <a:pPr marL="285750" indent="-168275">
              <a:lnSpc>
                <a:spcPct val="110000"/>
              </a:lnSpc>
              <a:buFont typeface="Arial" panose="020B0604020202020204" pitchFamily="34" charset="0"/>
              <a:buChar char="•"/>
            </a:pPr>
            <a:r>
              <a:rPr lang="en-US" sz="1400" dirty="0" smtClean="0"/>
              <a:t>GetInsured Plan </a:t>
            </a:r>
            <a:r>
              <a:rPr lang="en-US" sz="1400" dirty="0" err="1" smtClean="0"/>
              <a:t>Score</a:t>
            </a:r>
            <a:r>
              <a:rPr lang="en-US" sz="1400" baseline="30000" dirty="0" err="1" smtClean="0"/>
              <a:t>TM</a:t>
            </a:r>
            <a:r>
              <a:rPr lang="en-US" sz="1400" dirty="0" smtClean="0"/>
              <a:t> </a:t>
            </a:r>
            <a:r>
              <a:rPr lang="en-US" sz="1400" dirty="0"/>
              <a:t>— </a:t>
            </a:r>
            <a:r>
              <a:rPr lang="en-US" sz="1400" dirty="0" smtClean="0"/>
              <a:t>leading the way in personalization and decision support tools</a:t>
            </a:r>
            <a:endParaRPr lang="en-US" sz="800" dirty="0"/>
          </a:p>
          <a:p>
            <a:pPr>
              <a:lnSpc>
                <a:spcPct val="110000"/>
              </a:lnSpc>
            </a:pPr>
            <a:r>
              <a:rPr lang="en-US" sz="1400" b="1" dirty="0" smtClean="0">
                <a:solidFill>
                  <a:srgbClr val="1FA2D5"/>
                </a:solidFill>
              </a:rPr>
              <a:t>Proven </a:t>
            </a:r>
            <a:endParaRPr lang="en-US" sz="1400" dirty="0" smtClean="0"/>
          </a:p>
          <a:p>
            <a:pPr marL="285750" indent="-168275">
              <a:lnSpc>
                <a:spcPct val="110000"/>
              </a:lnSpc>
              <a:buFont typeface="Arial" panose="020B0604020202020204" pitchFamily="34" charset="0"/>
              <a:buChar char="•"/>
            </a:pPr>
            <a:r>
              <a:rPr lang="en-US" sz="1400" dirty="0" smtClean="0"/>
              <a:t>Nearly a decade of experience building consumer, government and </a:t>
            </a:r>
            <a:r>
              <a:rPr lang="en-US" sz="1400" dirty="0"/>
              <a:t>employer </a:t>
            </a:r>
            <a:r>
              <a:rPr lang="en-US" sz="1400" dirty="0" smtClean="0"/>
              <a:t>marketplaces</a:t>
            </a:r>
            <a:endParaRPr lang="en-US" sz="1400" dirty="0"/>
          </a:p>
        </p:txBody>
      </p:sp>
      <p:sp>
        <p:nvSpPr>
          <p:cNvPr id="7" name="Pentagon 6"/>
          <p:cNvSpPr/>
          <p:nvPr/>
        </p:nvSpPr>
        <p:spPr>
          <a:xfrm>
            <a:off x="4020533" y="1866139"/>
            <a:ext cx="1918052" cy="906615"/>
          </a:xfrm>
          <a:prstGeom prst="homePlat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smtClean="0"/>
              <a:t>Co-browsing capabilities</a:t>
            </a:r>
            <a:endParaRPr lang="en-US" sz="1600" dirty="0"/>
          </a:p>
        </p:txBody>
      </p:sp>
      <p:graphicFrame>
        <p:nvGraphicFramePr>
          <p:cNvPr id="8" name="Chart 7"/>
          <p:cNvGraphicFramePr/>
          <p:nvPr>
            <p:extLst>
              <p:ext uri="{D42A27DB-BD31-4B8C-83A1-F6EECF244321}">
                <p14:modId xmlns:p14="http://schemas.microsoft.com/office/powerpoint/2010/main" val="3588301827"/>
              </p:ext>
            </p:extLst>
          </p:nvPr>
        </p:nvGraphicFramePr>
        <p:xfrm>
          <a:off x="3626917" y="3625702"/>
          <a:ext cx="2705283" cy="226080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2133267" y="5854611"/>
            <a:ext cx="5692584" cy="400110"/>
          </a:xfrm>
          <a:prstGeom prst="rect">
            <a:avLst/>
          </a:prstGeom>
          <a:noFill/>
        </p:spPr>
        <p:txBody>
          <a:bodyPr wrap="none" rtlCol="0">
            <a:spAutoFit/>
          </a:bodyPr>
          <a:lstStyle/>
          <a:p>
            <a:r>
              <a:rPr lang="en-US" i="1" dirty="0" smtClean="0">
                <a:solidFill>
                  <a:schemeClr val="accent2"/>
                </a:solidFill>
              </a:rPr>
              <a:t>Best-in-class service at their pace, on their terms</a:t>
            </a:r>
            <a:endParaRPr lang="en-US" i="1" dirty="0">
              <a:solidFill>
                <a:schemeClr val="accent2"/>
              </a:solidFill>
            </a:endParaRPr>
          </a:p>
        </p:txBody>
      </p:sp>
      <p:sp>
        <p:nvSpPr>
          <p:cNvPr id="4" name="Slide Number Placeholder 3"/>
          <p:cNvSpPr>
            <a:spLocks noGrp="1"/>
          </p:cNvSpPr>
          <p:nvPr>
            <p:ph type="sldNum" sz="quarter" idx="10"/>
          </p:nvPr>
        </p:nvSpPr>
        <p:spPr/>
        <p:txBody>
          <a:bodyPr/>
          <a:lstStyle/>
          <a:p>
            <a:pPr>
              <a:defRPr/>
            </a:pPr>
            <a:fld id="{79C28D1C-A821-4962-BA04-9655F735635F}" type="slidenum">
              <a:rPr lang="en-US" smtClean="0"/>
              <a:pPr>
                <a:defRPr/>
              </a:pPr>
              <a:t>5</a:t>
            </a:fld>
            <a:endParaRPr lang="en-US"/>
          </a:p>
        </p:txBody>
      </p:sp>
    </p:spTree>
    <p:extLst>
      <p:ext uri="{BB962C8B-B14F-4D97-AF65-F5344CB8AC3E}">
        <p14:creationId xmlns:p14="http://schemas.microsoft.com/office/powerpoint/2010/main" val="4096188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Mercer’s Individual Health Insurance Solutions</a:t>
            </a:r>
            <a:r>
              <a:rPr lang="en-US" dirty="0" smtClean="0"/>
              <a:t/>
            </a:r>
            <a:br>
              <a:rPr lang="en-US" dirty="0" smtClean="0"/>
            </a:br>
            <a:r>
              <a:rPr lang="en-US" dirty="0" smtClean="0">
                <a:solidFill>
                  <a:schemeClr val="accent6"/>
                </a:solidFill>
              </a:rPr>
              <a:t>Enhanced Value to our Clients</a:t>
            </a:r>
            <a:endParaRPr lang="en-US" dirty="0">
              <a:solidFill>
                <a:schemeClr val="accent6"/>
              </a:solidFill>
            </a:endParaRPr>
          </a:p>
        </p:txBody>
      </p:sp>
      <p:sp>
        <p:nvSpPr>
          <p:cNvPr id="4" name="Slide Number Placeholder 3"/>
          <p:cNvSpPr>
            <a:spLocks noGrp="1"/>
          </p:cNvSpPr>
          <p:nvPr>
            <p:ph type="sldNum" sz="quarter" idx="10"/>
          </p:nvPr>
        </p:nvSpPr>
        <p:spPr/>
        <p:txBody>
          <a:bodyPr/>
          <a:lstStyle/>
          <a:p>
            <a:pPr>
              <a:defRPr/>
            </a:pPr>
            <a:fld id="{B7340668-13F0-4A09-B125-8548E94614DB}" type="slidenum">
              <a:rPr lang="en-US" smtClean="0"/>
              <a:pPr>
                <a:defRPr/>
              </a:pPr>
              <a:t>6</a:t>
            </a:fld>
            <a:endParaRPr lang="en-US" dirty="0"/>
          </a:p>
        </p:txBody>
      </p:sp>
      <p:graphicFrame>
        <p:nvGraphicFramePr>
          <p:cNvPr id="7" name="Diagram 6"/>
          <p:cNvGraphicFramePr/>
          <p:nvPr>
            <p:extLst>
              <p:ext uri="{D42A27DB-BD31-4B8C-83A1-F6EECF244321}">
                <p14:modId xmlns:p14="http://schemas.microsoft.com/office/powerpoint/2010/main" val="2024579375"/>
              </p:ext>
            </p:extLst>
          </p:nvPr>
        </p:nvGraphicFramePr>
        <p:xfrm>
          <a:off x="1128565" y="1166291"/>
          <a:ext cx="7760253" cy="46357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7451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Mercer’s Individual Health Insurance Solutions</a:t>
            </a:r>
            <a:r>
              <a:rPr lang="en-US" dirty="0" smtClean="0"/>
              <a:t/>
            </a:r>
            <a:br>
              <a:rPr lang="en-US" dirty="0" smtClean="0"/>
            </a:br>
            <a:r>
              <a:rPr lang="en-US" dirty="0" smtClean="0">
                <a:solidFill>
                  <a:schemeClr val="accent6"/>
                </a:solidFill>
              </a:rPr>
              <a:t>Summary</a:t>
            </a:r>
            <a:endParaRPr lang="en-US" dirty="0">
              <a:solidFill>
                <a:schemeClr val="accent6"/>
              </a:solidFill>
            </a:endParaRPr>
          </a:p>
        </p:txBody>
      </p:sp>
      <p:sp>
        <p:nvSpPr>
          <p:cNvPr id="3" name="Content Placeholder 2"/>
          <p:cNvSpPr>
            <a:spLocks noGrp="1"/>
          </p:cNvSpPr>
          <p:nvPr>
            <p:ph idx="1"/>
          </p:nvPr>
        </p:nvSpPr>
        <p:spPr/>
        <p:txBody>
          <a:bodyPr/>
          <a:lstStyle/>
          <a:p>
            <a:r>
              <a:rPr lang="en-US" sz="1600" dirty="0"/>
              <a:t>No matter what segment of your </a:t>
            </a:r>
            <a:r>
              <a:rPr lang="en-US" sz="1600" dirty="0" smtClean="0"/>
              <a:t>membership needs </a:t>
            </a:r>
            <a:r>
              <a:rPr lang="en-US" sz="1600" dirty="0"/>
              <a:t>help and access to health insurance, </a:t>
            </a:r>
            <a:r>
              <a:rPr lang="en-US" sz="1600" dirty="0" smtClean="0"/>
              <a:t>Mercer </a:t>
            </a:r>
            <a:r>
              <a:rPr lang="en-US" sz="1600" dirty="0"/>
              <a:t>can provide the solution</a:t>
            </a:r>
          </a:p>
          <a:p>
            <a:r>
              <a:rPr lang="en-US" sz="1600" dirty="0"/>
              <a:t>For benefit ineligibles, we can assist and educate these individuals to buy the correct coverage and assist them in obtaining federal tax credits</a:t>
            </a:r>
          </a:p>
          <a:p>
            <a:r>
              <a:rPr lang="en-US" sz="1600" dirty="0" smtClean="0"/>
              <a:t>Our solution is built with the member in mind, providing convenient options to assist and support the member with finding and enrolling in a plan that meets their individual needs</a:t>
            </a:r>
            <a:endParaRPr lang="en-US" sz="1600" dirty="0"/>
          </a:p>
        </p:txBody>
      </p:sp>
      <p:sp>
        <p:nvSpPr>
          <p:cNvPr id="4" name="Slide Number Placeholder 3"/>
          <p:cNvSpPr>
            <a:spLocks noGrp="1"/>
          </p:cNvSpPr>
          <p:nvPr>
            <p:ph type="sldNum" sz="quarter" idx="10"/>
          </p:nvPr>
        </p:nvSpPr>
        <p:spPr/>
        <p:txBody>
          <a:bodyPr/>
          <a:lstStyle/>
          <a:p>
            <a:pPr>
              <a:defRPr/>
            </a:pPr>
            <a:fld id="{E9C8E463-3831-44D4-8D1A-393A98FC1055}" type="slidenum">
              <a:rPr lang="en-US" smtClean="0"/>
              <a:pPr>
                <a:defRPr/>
              </a:pPr>
              <a:t>7</a:t>
            </a:fld>
            <a:endParaRPr lang="en-US" dirty="0"/>
          </a:p>
        </p:txBody>
      </p:sp>
    </p:spTree>
    <p:extLst>
      <p:ext uri="{BB962C8B-B14F-4D97-AF65-F5344CB8AC3E}">
        <p14:creationId xmlns:p14="http://schemas.microsoft.com/office/powerpoint/2010/main" val="2448951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79476" y="1487546"/>
            <a:ext cx="2735293" cy="5002153"/>
          </a:xfrm>
          <a:prstGeom prst="rect">
            <a:avLst/>
          </a:pr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spcAft>
                <a:spcPts val="600"/>
              </a:spcAft>
            </a:pPr>
            <a:r>
              <a:rPr lang="en-US" b="1" dirty="0">
                <a:solidFill>
                  <a:srgbClr val="000000"/>
                </a:solidFill>
                <a:latin typeface="Arial" pitchFamily="34" charset="0"/>
              </a:rPr>
              <a:t>Highlights</a:t>
            </a:r>
          </a:p>
          <a:p>
            <a:pPr marL="285750" lvl="0" indent="-285750">
              <a:spcAft>
                <a:spcPts val="600"/>
              </a:spcAft>
              <a:buFont typeface="Arial" panose="020B0604020202020204" pitchFamily="34" charset="0"/>
              <a:buChar char="•"/>
            </a:pPr>
            <a:r>
              <a:rPr lang="en-US" sz="1500" dirty="0">
                <a:solidFill>
                  <a:srgbClr val="000000"/>
                </a:solidFill>
                <a:latin typeface="Arial" pitchFamily="34" charset="0"/>
              </a:rPr>
              <a:t>Designated as a federal web-based entity (</a:t>
            </a:r>
            <a:r>
              <a:rPr lang="en-US" sz="1500" dirty="0" err="1">
                <a:solidFill>
                  <a:srgbClr val="000000"/>
                </a:solidFill>
                <a:latin typeface="Arial" pitchFamily="34" charset="0"/>
              </a:rPr>
              <a:t>WBE</a:t>
            </a:r>
            <a:r>
              <a:rPr lang="en-US" sz="1500" dirty="0">
                <a:solidFill>
                  <a:srgbClr val="000000"/>
                </a:solidFill>
                <a:latin typeface="Arial" pitchFamily="34" charset="0"/>
              </a:rPr>
              <a:t>)</a:t>
            </a:r>
            <a:endParaRPr lang="en-US" sz="1500" dirty="0">
              <a:solidFill>
                <a:srgbClr val="1FA2D5"/>
              </a:solidFill>
              <a:latin typeface="Arial" pitchFamily="34" charset="0"/>
            </a:endParaRPr>
          </a:p>
          <a:p>
            <a:pPr marL="742950" lvl="1" indent="-285750">
              <a:spcAft>
                <a:spcPts val="600"/>
              </a:spcAft>
              <a:buFont typeface="Arial" panose="020B0604020202020204" pitchFamily="34" charset="0"/>
              <a:buChar char="̶"/>
            </a:pPr>
            <a:r>
              <a:rPr lang="en-US" sz="1500" dirty="0">
                <a:solidFill>
                  <a:srgbClr val="1FA2D5"/>
                </a:solidFill>
                <a:latin typeface="Arial" pitchFamily="34" charset="0"/>
              </a:rPr>
              <a:t>1 in 6 Americans who enrolled in </a:t>
            </a:r>
            <a:r>
              <a:rPr lang="en-US" sz="1500" dirty="0" err="1">
                <a:solidFill>
                  <a:srgbClr val="1FA2D5"/>
                </a:solidFill>
                <a:latin typeface="Arial" pitchFamily="34" charset="0"/>
              </a:rPr>
              <a:t>ACA</a:t>
            </a:r>
            <a:r>
              <a:rPr lang="en-US" sz="1500" dirty="0">
                <a:solidFill>
                  <a:srgbClr val="1FA2D5"/>
                </a:solidFill>
                <a:latin typeface="Arial" pitchFamily="34" charset="0"/>
              </a:rPr>
              <a:t> coverage used </a:t>
            </a:r>
            <a:r>
              <a:rPr lang="en-US" sz="1500" dirty="0" err="1">
                <a:solidFill>
                  <a:srgbClr val="1FA2D5"/>
                </a:solidFill>
                <a:latin typeface="Arial" pitchFamily="34" charset="0"/>
              </a:rPr>
              <a:t>GetInsured</a:t>
            </a:r>
            <a:endParaRPr lang="en-US" sz="1500" dirty="0">
              <a:solidFill>
                <a:srgbClr val="000000"/>
              </a:solidFill>
              <a:latin typeface="Arial" pitchFamily="34" charset="0"/>
            </a:endParaRPr>
          </a:p>
          <a:p>
            <a:pPr marL="285750" lvl="0" indent="-285750">
              <a:spcAft>
                <a:spcPts val="600"/>
              </a:spcAft>
              <a:buFont typeface="Arial" panose="020B0604020202020204" pitchFamily="34" charset="0"/>
              <a:buChar char="•"/>
            </a:pPr>
            <a:r>
              <a:rPr lang="en-US" sz="1500" dirty="0">
                <a:solidFill>
                  <a:srgbClr val="000000"/>
                </a:solidFill>
                <a:latin typeface="Arial" pitchFamily="34" charset="0"/>
              </a:rPr>
              <a:t>More than </a:t>
            </a:r>
            <a:r>
              <a:rPr lang="en-US" sz="1500" dirty="0">
                <a:solidFill>
                  <a:srgbClr val="25AFD1"/>
                </a:solidFill>
                <a:latin typeface="Arial" pitchFamily="34" charset="0"/>
              </a:rPr>
              <a:t>30% </a:t>
            </a:r>
            <a:r>
              <a:rPr lang="en-US" sz="1500" dirty="0">
                <a:solidFill>
                  <a:srgbClr val="000000"/>
                </a:solidFill>
                <a:latin typeface="Arial" pitchFamily="34" charset="0"/>
              </a:rPr>
              <a:t>of all state exchanges run on GetInsured </a:t>
            </a:r>
            <a:r>
              <a:rPr lang="en-US" sz="1500" dirty="0" smtClean="0">
                <a:solidFill>
                  <a:srgbClr val="000000"/>
                </a:solidFill>
                <a:latin typeface="Arial" pitchFamily="34" charset="0"/>
              </a:rPr>
              <a:t>technology</a:t>
            </a:r>
          </a:p>
          <a:p>
            <a:pPr marL="285750" lvl="0" indent="-285750">
              <a:spcAft>
                <a:spcPts val="600"/>
              </a:spcAft>
              <a:buFont typeface="Arial" panose="020B0604020202020204" pitchFamily="34" charset="0"/>
              <a:buChar char="•"/>
            </a:pPr>
            <a:r>
              <a:rPr lang="en-US" sz="1500" dirty="0" smtClean="0">
                <a:solidFill>
                  <a:srgbClr val="000000"/>
                </a:solidFill>
                <a:latin typeface="Arial" pitchFamily="34" charset="0"/>
              </a:rPr>
              <a:t>Superior decision-support tools</a:t>
            </a:r>
          </a:p>
          <a:p>
            <a:pPr marL="285750" lvl="0" indent="-285750">
              <a:spcAft>
                <a:spcPts val="600"/>
              </a:spcAft>
              <a:buFont typeface="Arial" panose="020B0604020202020204" pitchFamily="34" charset="0"/>
              <a:buChar char="•"/>
            </a:pPr>
            <a:r>
              <a:rPr lang="en-US" sz="1500" dirty="0" smtClean="0">
                <a:solidFill>
                  <a:srgbClr val="000000"/>
                </a:solidFill>
                <a:latin typeface="Arial" pitchFamily="34" charset="0"/>
              </a:rPr>
              <a:t>Licensed agent support for telephonic enrollment</a:t>
            </a:r>
            <a:endParaRPr lang="en-US" sz="1500" dirty="0">
              <a:solidFill>
                <a:srgbClr val="000000"/>
              </a:solidFill>
              <a:latin typeface="Arial" pitchFamily="34" charset="0"/>
            </a:endParaRPr>
          </a:p>
          <a:p>
            <a:pPr marL="285750" lvl="0" indent="-285750">
              <a:spcAft>
                <a:spcPts val="600"/>
              </a:spcAft>
              <a:buFont typeface="Arial" panose="020B0604020202020204" pitchFamily="34" charset="0"/>
              <a:buChar char="•"/>
            </a:pPr>
            <a:r>
              <a:rPr lang="en-US" sz="1500" dirty="0" smtClean="0">
                <a:solidFill>
                  <a:srgbClr val="000000"/>
                </a:solidFill>
                <a:latin typeface="Arial" pitchFamily="34" charset="0"/>
              </a:rPr>
              <a:t>Helped more </a:t>
            </a:r>
            <a:r>
              <a:rPr lang="en-US" sz="1500" dirty="0">
                <a:solidFill>
                  <a:srgbClr val="000000"/>
                </a:solidFill>
                <a:latin typeface="Arial" pitchFamily="34" charset="0"/>
              </a:rPr>
              <a:t>than 2 million individuals find medical plans that best fit their needs and </a:t>
            </a:r>
            <a:r>
              <a:rPr lang="en-US" sz="1500" dirty="0" smtClean="0">
                <a:solidFill>
                  <a:srgbClr val="000000"/>
                </a:solidFill>
                <a:latin typeface="Arial" pitchFamily="34" charset="0"/>
              </a:rPr>
              <a:t>budgets</a:t>
            </a:r>
            <a:endParaRPr lang="en-US" sz="1500" dirty="0">
              <a:solidFill>
                <a:srgbClr val="000000"/>
              </a:solidFill>
              <a:latin typeface="Arial" pitchFamily="34" charset="0"/>
            </a:endParaRPr>
          </a:p>
        </p:txBody>
      </p:sp>
      <p:sp>
        <p:nvSpPr>
          <p:cNvPr id="7" name="Title 1"/>
          <p:cNvSpPr txBox="1">
            <a:spLocks/>
          </p:cNvSpPr>
          <p:nvPr/>
        </p:nvSpPr>
        <p:spPr bwMode="gray">
          <a:xfrm>
            <a:off x="352351" y="396765"/>
            <a:ext cx="8686800" cy="690562"/>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lgn="l" rtl="0" eaLnBrk="1" fontAlgn="base" hangingPunct="1">
              <a:lnSpc>
                <a:spcPct val="83000"/>
              </a:lnSpc>
              <a:spcBef>
                <a:spcPct val="0"/>
              </a:spcBef>
              <a:spcAft>
                <a:spcPct val="0"/>
              </a:spcAft>
              <a:defRPr sz="2100">
                <a:solidFill>
                  <a:schemeClr val="accent1"/>
                </a:solidFill>
                <a:latin typeface="+mj-lt"/>
                <a:ea typeface="+mj-ea"/>
                <a:cs typeface="+mj-cs"/>
              </a:defRPr>
            </a:lvl1pPr>
            <a:lvl2pPr algn="l" rtl="0" eaLnBrk="1" fontAlgn="base" hangingPunct="1">
              <a:lnSpc>
                <a:spcPct val="83000"/>
              </a:lnSpc>
              <a:spcBef>
                <a:spcPct val="0"/>
              </a:spcBef>
              <a:spcAft>
                <a:spcPct val="0"/>
              </a:spcAft>
              <a:defRPr sz="2100">
                <a:solidFill>
                  <a:schemeClr val="accent1"/>
                </a:solidFill>
                <a:latin typeface="Arial" charset="0"/>
              </a:defRPr>
            </a:lvl2pPr>
            <a:lvl3pPr algn="l" rtl="0" eaLnBrk="1" fontAlgn="base" hangingPunct="1">
              <a:lnSpc>
                <a:spcPct val="83000"/>
              </a:lnSpc>
              <a:spcBef>
                <a:spcPct val="0"/>
              </a:spcBef>
              <a:spcAft>
                <a:spcPct val="0"/>
              </a:spcAft>
              <a:defRPr sz="2100">
                <a:solidFill>
                  <a:schemeClr val="accent1"/>
                </a:solidFill>
                <a:latin typeface="Arial" charset="0"/>
              </a:defRPr>
            </a:lvl3pPr>
            <a:lvl4pPr algn="l" rtl="0" eaLnBrk="1" fontAlgn="base" hangingPunct="1">
              <a:lnSpc>
                <a:spcPct val="83000"/>
              </a:lnSpc>
              <a:spcBef>
                <a:spcPct val="0"/>
              </a:spcBef>
              <a:spcAft>
                <a:spcPct val="0"/>
              </a:spcAft>
              <a:defRPr sz="2100">
                <a:solidFill>
                  <a:schemeClr val="accent1"/>
                </a:solidFill>
                <a:latin typeface="Arial" charset="0"/>
              </a:defRPr>
            </a:lvl4pPr>
            <a:lvl5pPr algn="l" rtl="0" eaLnBrk="1" fontAlgn="base" hangingPunct="1">
              <a:lnSpc>
                <a:spcPct val="83000"/>
              </a:lnSpc>
              <a:spcBef>
                <a:spcPct val="0"/>
              </a:spcBef>
              <a:spcAft>
                <a:spcPct val="0"/>
              </a:spcAft>
              <a:defRPr sz="2100">
                <a:solidFill>
                  <a:schemeClr val="accent1"/>
                </a:solidFill>
                <a:latin typeface="Arial" charset="0"/>
              </a:defRPr>
            </a:lvl5pPr>
            <a:lvl6pPr marL="457200" algn="l" rtl="0" eaLnBrk="1" fontAlgn="base" hangingPunct="1">
              <a:lnSpc>
                <a:spcPct val="83000"/>
              </a:lnSpc>
              <a:spcBef>
                <a:spcPct val="0"/>
              </a:spcBef>
              <a:spcAft>
                <a:spcPct val="0"/>
              </a:spcAft>
              <a:defRPr sz="2100">
                <a:solidFill>
                  <a:schemeClr val="accent1"/>
                </a:solidFill>
                <a:latin typeface="Arial" charset="0"/>
              </a:defRPr>
            </a:lvl6pPr>
            <a:lvl7pPr marL="914400" algn="l" rtl="0" eaLnBrk="1" fontAlgn="base" hangingPunct="1">
              <a:lnSpc>
                <a:spcPct val="83000"/>
              </a:lnSpc>
              <a:spcBef>
                <a:spcPct val="0"/>
              </a:spcBef>
              <a:spcAft>
                <a:spcPct val="0"/>
              </a:spcAft>
              <a:defRPr sz="2100">
                <a:solidFill>
                  <a:schemeClr val="accent1"/>
                </a:solidFill>
                <a:latin typeface="Arial" charset="0"/>
              </a:defRPr>
            </a:lvl7pPr>
            <a:lvl8pPr marL="1371600" algn="l" rtl="0" eaLnBrk="1" fontAlgn="base" hangingPunct="1">
              <a:lnSpc>
                <a:spcPct val="83000"/>
              </a:lnSpc>
              <a:spcBef>
                <a:spcPct val="0"/>
              </a:spcBef>
              <a:spcAft>
                <a:spcPct val="0"/>
              </a:spcAft>
              <a:defRPr sz="2100">
                <a:solidFill>
                  <a:schemeClr val="accent1"/>
                </a:solidFill>
                <a:latin typeface="Arial" charset="0"/>
              </a:defRPr>
            </a:lvl8pPr>
            <a:lvl9pPr marL="1828800" algn="l" rtl="0" eaLnBrk="1" fontAlgn="base" hangingPunct="1">
              <a:lnSpc>
                <a:spcPct val="83000"/>
              </a:lnSpc>
              <a:spcBef>
                <a:spcPct val="0"/>
              </a:spcBef>
              <a:spcAft>
                <a:spcPct val="0"/>
              </a:spcAft>
              <a:defRPr sz="2100">
                <a:solidFill>
                  <a:schemeClr val="accent1"/>
                </a:solidFill>
                <a:latin typeface="Arial" charset="0"/>
              </a:defRPr>
            </a:lvl9pPr>
          </a:lstStyle>
          <a:p>
            <a:pPr>
              <a:defRPr/>
            </a:pPr>
            <a:r>
              <a:rPr lang="en-US" dirty="0"/>
              <a:t>Mercer’s Individual Health Insurance Solutions</a:t>
            </a:r>
            <a:r>
              <a:rPr lang="en-US" dirty="0" smtClean="0"/>
              <a:t/>
            </a:r>
            <a:br>
              <a:rPr lang="en-US" dirty="0" smtClean="0"/>
            </a:br>
            <a:r>
              <a:rPr lang="en-US" dirty="0" smtClean="0">
                <a:solidFill>
                  <a:schemeClr val="accent6"/>
                </a:solidFill>
              </a:rPr>
              <a:t>About </a:t>
            </a:r>
            <a:r>
              <a:rPr lang="en-US" dirty="0" err="1" smtClean="0">
                <a:solidFill>
                  <a:schemeClr val="accent6"/>
                </a:solidFill>
              </a:rPr>
              <a:t>GetInsured</a:t>
            </a:r>
            <a:endParaRPr lang="en-US" dirty="0">
              <a:solidFill>
                <a:schemeClr val="accent6"/>
              </a:solidFill>
            </a:endParaRPr>
          </a:p>
        </p:txBody>
      </p:sp>
      <p:sp>
        <p:nvSpPr>
          <p:cNvPr id="18" name="Rectangle 3"/>
          <p:cNvSpPr>
            <a:spLocks noChangeArrowheads="1"/>
          </p:cNvSpPr>
          <p:nvPr/>
        </p:nvSpPr>
        <p:spPr bwMode="auto">
          <a:xfrm>
            <a:off x="1991035" y="2600252"/>
            <a:ext cx="0" cy="0"/>
          </a:xfrm>
          <a:prstGeom prst="rect">
            <a:avLst/>
          </a:prstGeom>
          <a:solidFill>
            <a:schemeClr val="accent1"/>
          </a:solidFill>
          <a:ln w="3175">
            <a:solidFill>
              <a:schemeClr val="bg1"/>
            </a:solidFill>
            <a:round/>
            <a:headEnd/>
            <a:tailEnd/>
          </a:ln>
        </p:spPr>
        <p:txBody>
          <a:bodyPr/>
          <a:lstStyle/>
          <a:p>
            <a:pPr eaLnBrk="0" hangingPunct="0"/>
            <a:endParaRPr lang="en-US" dirty="0"/>
          </a:p>
        </p:txBody>
      </p:sp>
      <p:sp>
        <p:nvSpPr>
          <p:cNvPr id="19" name="Freeform 4"/>
          <p:cNvSpPr>
            <a:spLocks/>
          </p:cNvSpPr>
          <p:nvPr/>
        </p:nvSpPr>
        <p:spPr bwMode="auto">
          <a:xfrm>
            <a:off x="1869005" y="2600252"/>
            <a:ext cx="558939" cy="699491"/>
          </a:xfrm>
          <a:custGeom>
            <a:avLst/>
            <a:gdLst>
              <a:gd name="T0" fmla="*/ 292 w 422"/>
              <a:gd name="T1" fmla="*/ 138 h 528"/>
              <a:gd name="T2" fmla="*/ 304 w 422"/>
              <a:gd name="T3" fmla="*/ 42 h 528"/>
              <a:gd name="T4" fmla="*/ 302 w 422"/>
              <a:gd name="T5" fmla="*/ 42 h 528"/>
              <a:gd name="T6" fmla="*/ 270 w 422"/>
              <a:gd name="T7" fmla="*/ 40 h 528"/>
              <a:gd name="T8" fmla="*/ 234 w 422"/>
              <a:gd name="T9" fmla="*/ 34 h 528"/>
              <a:gd name="T10" fmla="*/ 198 w 422"/>
              <a:gd name="T11" fmla="*/ 28 h 528"/>
              <a:gd name="T12" fmla="*/ 162 w 422"/>
              <a:gd name="T13" fmla="*/ 20 h 528"/>
              <a:gd name="T14" fmla="*/ 126 w 422"/>
              <a:gd name="T15" fmla="*/ 12 h 528"/>
              <a:gd name="T16" fmla="*/ 92 w 422"/>
              <a:gd name="T17" fmla="*/ 0 h 528"/>
              <a:gd name="T18" fmla="*/ 0 w 422"/>
              <a:gd name="T19" fmla="*/ 472 h 528"/>
              <a:gd name="T20" fmla="*/ 0 w 422"/>
              <a:gd name="T21" fmla="*/ 474 h 528"/>
              <a:gd name="T22" fmla="*/ 74 w 422"/>
              <a:gd name="T23" fmla="*/ 488 h 528"/>
              <a:gd name="T24" fmla="*/ 152 w 422"/>
              <a:gd name="T25" fmla="*/ 500 h 528"/>
              <a:gd name="T26" fmla="*/ 230 w 422"/>
              <a:gd name="T27" fmla="*/ 512 h 528"/>
              <a:gd name="T28" fmla="*/ 306 w 422"/>
              <a:gd name="T29" fmla="*/ 520 h 528"/>
              <a:gd name="T30" fmla="*/ 374 w 422"/>
              <a:gd name="T31" fmla="*/ 528 h 528"/>
              <a:gd name="T32" fmla="*/ 376 w 422"/>
              <a:gd name="T33" fmla="*/ 528 h 528"/>
              <a:gd name="T34" fmla="*/ 422 w 422"/>
              <a:gd name="T35" fmla="*/ 162 h 528"/>
              <a:gd name="T36" fmla="*/ 292 w 422"/>
              <a:gd name="T37" fmla="*/ 138 h 528"/>
              <a:gd name="T38" fmla="*/ 292 w 422"/>
              <a:gd name="T39" fmla="*/ 138 h 528"/>
              <a:gd name="T40" fmla="*/ 200 w 422"/>
              <a:gd name="T41" fmla="*/ 108 h 528"/>
              <a:gd name="T42" fmla="*/ 200 w 422"/>
              <a:gd name="T43" fmla="*/ 120 h 528"/>
              <a:gd name="T44" fmla="*/ 202 w 422"/>
              <a:gd name="T45" fmla="*/ 132 h 528"/>
              <a:gd name="T46" fmla="*/ 194 w 422"/>
              <a:gd name="T47" fmla="*/ 144 h 528"/>
              <a:gd name="T48" fmla="*/ 184 w 422"/>
              <a:gd name="T49" fmla="*/ 146 h 528"/>
              <a:gd name="T50" fmla="*/ 184 w 422"/>
              <a:gd name="T51" fmla="*/ 132 h 528"/>
              <a:gd name="T52" fmla="*/ 174 w 422"/>
              <a:gd name="T53" fmla="*/ 122 h 528"/>
              <a:gd name="T54" fmla="*/ 182 w 422"/>
              <a:gd name="T55" fmla="*/ 110 h 528"/>
              <a:gd name="T56" fmla="*/ 174 w 422"/>
              <a:gd name="T57" fmla="*/ 110 h 528"/>
              <a:gd name="T58" fmla="*/ 164 w 422"/>
              <a:gd name="T59" fmla="*/ 112 h 528"/>
              <a:gd name="T60" fmla="*/ 162 w 422"/>
              <a:gd name="T61" fmla="*/ 100 h 528"/>
              <a:gd name="T62" fmla="*/ 162 w 422"/>
              <a:gd name="T63" fmla="*/ 88 h 528"/>
              <a:gd name="T64" fmla="*/ 162 w 422"/>
              <a:gd name="T65" fmla="*/ 76 h 528"/>
              <a:gd name="T66" fmla="*/ 160 w 422"/>
              <a:gd name="T67" fmla="*/ 64 h 528"/>
              <a:gd name="T68" fmla="*/ 160 w 422"/>
              <a:gd name="T69" fmla="*/ 52 h 528"/>
              <a:gd name="T70" fmla="*/ 158 w 422"/>
              <a:gd name="T71" fmla="*/ 42 h 528"/>
              <a:gd name="T72" fmla="*/ 168 w 422"/>
              <a:gd name="T73" fmla="*/ 40 h 528"/>
              <a:gd name="T74" fmla="*/ 168 w 422"/>
              <a:gd name="T75" fmla="*/ 52 h 528"/>
              <a:gd name="T76" fmla="*/ 170 w 422"/>
              <a:gd name="T77" fmla="*/ 64 h 528"/>
              <a:gd name="T78" fmla="*/ 180 w 422"/>
              <a:gd name="T79" fmla="*/ 74 h 528"/>
              <a:gd name="T80" fmla="*/ 180 w 422"/>
              <a:gd name="T81" fmla="*/ 86 h 528"/>
              <a:gd name="T82" fmla="*/ 190 w 422"/>
              <a:gd name="T83" fmla="*/ 86 h 528"/>
              <a:gd name="T84" fmla="*/ 198 w 422"/>
              <a:gd name="T85" fmla="*/ 98 h 528"/>
              <a:gd name="T86" fmla="*/ 200 w 422"/>
              <a:gd name="T87" fmla="*/ 108 h 528"/>
              <a:gd name="T88" fmla="*/ 292 w 422"/>
              <a:gd name="T89" fmla="*/ 138 h 5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22"/>
              <a:gd name="T136" fmla="*/ 0 h 528"/>
              <a:gd name="T137" fmla="*/ 422 w 422"/>
              <a:gd name="T138" fmla="*/ 528 h 5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22" h="528">
                <a:moveTo>
                  <a:pt x="292" y="138"/>
                </a:moveTo>
                <a:lnTo>
                  <a:pt x="304" y="42"/>
                </a:lnTo>
                <a:lnTo>
                  <a:pt x="302" y="42"/>
                </a:lnTo>
                <a:lnTo>
                  <a:pt x="270" y="40"/>
                </a:lnTo>
                <a:lnTo>
                  <a:pt x="234" y="34"/>
                </a:lnTo>
                <a:lnTo>
                  <a:pt x="198" y="28"/>
                </a:lnTo>
                <a:lnTo>
                  <a:pt x="162" y="20"/>
                </a:lnTo>
                <a:lnTo>
                  <a:pt x="126" y="12"/>
                </a:lnTo>
                <a:lnTo>
                  <a:pt x="92" y="0"/>
                </a:lnTo>
                <a:lnTo>
                  <a:pt x="0" y="472"/>
                </a:lnTo>
                <a:lnTo>
                  <a:pt x="0" y="474"/>
                </a:lnTo>
                <a:lnTo>
                  <a:pt x="74" y="488"/>
                </a:lnTo>
                <a:lnTo>
                  <a:pt x="152" y="500"/>
                </a:lnTo>
                <a:lnTo>
                  <a:pt x="230" y="512"/>
                </a:lnTo>
                <a:lnTo>
                  <a:pt x="306" y="520"/>
                </a:lnTo>
                <a:lnTo>
                  <a:pt x="374" y="528"/>
                </a:lnTo>
                <a:lnTo>
                  <a:pt x="376" y="528"/>
                </a:lnTo>
                <a:lnTo>
                  <a:pt x="422" y="162"/>
                </a:lnTo>
                <a:lnTo>
                  <a:pt x="292" y="138"/>
                </a:lnTo>
                <a:lnTo>
                  <a:pt x="200" y="108"/>
                </a:lnTo>
                <a:lnTo>
                  <a:pt x="200" y="120"/>
                </a:lnTo>
                <a:lnTo>
                  <a:pt x="202" y="132"/>
                </a:lnTo>
                <a:lnTo>
                  <a:pt x="194" y="144"/>
                </a:lnTo>
                <a:lnTo>
                  <a:pt x="184" y="146"/>
                </a:lnTo>
                <a:lnTo>
                  <a:pt x="184" y="132"/>
                </a:lnTo>
                <a:lnTo>
                  <a:pt x="174" y="122"/>
                </a:lnTo>
                <a:lnTo>
                  <a:pt x="182" y="110"/>
                </a:lnTo>
                <a:lnTo>
                  <a:pt x="174" y="110"/>
                </a:lnTo>
                <a:lnTo>
                  <a:pt x="164" y="112"/>
                </a:lnTo>
                <a:lnTo>
                  <a:pt x="162" y="100"/>
                </a:lnTo>
                <a:lnTo>
                  <a:pt x="162" y="88"/>
                </a:lnTo>
                <a:lnTo>
                  <a:pt x="162" y="76"/>
                </a:lnTo>
                <a:lnTo>
                  <a:pt x="160" y="64"/>
                </a:lnTo>
                <a:lnTo>
                  <a:pt x="160" y="52"/>
                </a:lnTo>
                <a:lnTo>
                  <a:pt x="158" y="42"/>
                </a:lnTo>
                <a:lnTo>
                  <a:pt x="168" y="40"/>
                </a:lnTo>
                <a:lnTo>
                  <a:pt x="168" y="52"/>
                </a:lnTo>
                <a:lnTo>
                  <a:pt x="170" y="64"/>
                </a:lnTo>
                <a:lnTo>
                  <a:pt x="180" y="74"/>
                </a:lnTo>
                <a:lnTo>
                  <a:pt x="180" y="86"/>
                </a:lnTo>
                <a:lnTo>
                  <a:pt x="190" y="86"/>
                </a:lnTo>
                <a:lnTo>
                  <a:pt x="198" y="98"/>
                </a:lnTo>
                <a:lnTo>
                  <a:pt x="200" y="108"/>
                </a:lnTo>
                <a:lnTo>
                  <a:pt x="292" y="138"/>
                </a:lnTo>
                <a:close/>
              </a:path>
            </a:pathLst>
          </a:custGeom>
          <a:solidFill>
            <a:srgbClr val="72BE44"/>
          </a:solidFill>
          <a:ln w="3175">
            <a:solidFill>
              <a:schemeClr val="bg1"/>
            </a:solidFill>
            <a:round/>
            <a:headEnd/>
            <a:tailEnd/>
          </a:ln>
        </p:spPr>
        <p:txBody>
          <a:bodyPr/>
          <a:lstStyle/>
          <a:p>
            <a:pPr eaLnBrk="0" hangingPunct="0"/>
            <a:endParaRPr lang="en-US" dirty="0"/>
          </a:p>
        </p:txBody>
      </p:sp>
      <p:sp>
        <p:nvSpPr>
          <p:cNvPr id="20" name="Freeform 5"/>
          <p:cNvSpPr>
            <a:spLocks/>
          </p:cNvSpPr>
          <p:nvPr/>
        </p:nvSpPr>
        <p:spPr bwMode="auto">
          <a:xfrm>
            <a:off x="4586341" y="3985068"/>
            <a:ext cx="950088" cy="696222"/>
          </a:xfrm>
          <a:custGeom>
            <a:avLst/>
            <a:gdLst>
              <a:gd name="T0" fmla="*/ 40 w 718"/>
              <a:gd name="T1" fmla="*/ 102 h 526"/>
              <a:gd name="T2" fmla="*/ 58 w 718"/>
              <a:gd name="T3" fmla="*/ 124 h 526"/>
              <a:gd name="T4" fmla="*/ 94 w 718"/>
              <a:gd name="T5" fmla="*/ 110 h 526"/>
              <a:gd name="T6" fmla="*/ 130 w 718"/>
              <a:gd name="T7" fmla="*/ 96 h 526"/>
              <a:gd name="T8" fmla="*/ 104 w 718"/>
              <a:gd name="T9" fmla="*/ 108 h 526"/>
              <a:gd name="T10" fmla="*/ 140 w 718"/>
              <a:gd name="T11" fmla="*/ 118 h 526"/>
              <a:gd name="T12" fmla="*/ 176 w 718"/>
              <a:gd name="T13" fmla="*/ 126 h 526"/>
              <a:gd name="T14" fmla="*/ 206 w 718"/>
              <a:gd name="T15" fmla="*/ 160 h 526"/>
              <a:gd name="T16" fmla="*/ 224 w 718"/>
              <a:gd name="T17" fmla="*/ 168 h 526"/>
              <a:gd name="T18" fmla="*/ 252 w 718"/>
              <a:gd name="T19" fmla="*/ 156 h 526"/>
              <a:gd name="T20" fmla="*/ 278 w 718"/>
              <a:gd name="T21" fmla="*/ 142 h 526"/>
              <a:gd name="T22" fmla="*/ 294 w 718"/>
              <a:gd name="T23" fmla="*/ 106 h 526"/>
              <a:gd name="T24" fmla="*/ 322 w 718"/>
              <a:gd name="T25" fmla="*/ 116 h 526"/>
              <a:gd name="T26" fmla="*/ 340 w 718"/>
              <a:gd name="T27" fmla="*/ 126 h 526"/>
              <a:gd name="T28" fmla="*/ 368 w 718"/>
              <a:gd name="T29" fmla="*/ 136 h 526"/>
              <a:gd name="T30" fmla="*/ 388 w 718"/>
              <a:gd name="T31" fmla="*/ 158 h 526"/>
              <a:gd name="T32" fmla="*/ 416 w 718"/>
              <a:gd name="T33" fmla="*/ 166 h 526"/>
              <a:gd name="T34" fmla="*/ 434 w 718"/>
              <a:gd name="T35" fmla="*/ 190 h 526"/>
              <a:gd name="T36" fmla="*/ 456 w 718"/>
              <a:gd name="T37" fmla="*/ 222 h 526"/>
              <a:gd name="T38" fmla="*/ 450 w 718"/>
              <a:gd name="T39" fmla="*/ 258 h 526"/>
              <a:gd name="T40" fmla="*/ 444 w 718"/>
              <a:gd name="T41" fmla="*/ 316 h 526"/>
              <a:gd name="T42" fmla="*/ 464 w 718"/>
              <a:gd name="T43" fmla="*/ 338 h 526"/>
              <a:gd name="T44" fmla="*/ 476 w 718"/>
              <a:gd name="T45" fmla="*/ 362 h 526"/>
              <a:gd name="T46" fmla="*/ 504 w 718"/>
              <a:gd name="T47" fmla="*/ 394 h 526"/>
              <a:gd name="T48" fmla="*/ 516 w 718"/>
              <a:gd name="T49" fmla="*/ 416 h 526"/>
              <a:gd name="T50" fmla="*/ 536 w 718"/>
              <a:gd name="T51" fmla="*/ 438 h 526"/>
              <a:gd name="T52" fmla="*/ 554 w 718"/>
              <a:gd name="T53" fmla="*/ 448 h 526"/>
              <a:gd name="T54" fmla="*/ 574 w 718"/>
              <a:gd name="T55" fmla="*/ 458 h 526"/>
              <a:gd name="T56" fmla="*/ 592 w 718"/>
              <a:gd name="T57" fmla="*/ 470 h 526"/>
              <a:gd name="T58" fmla="*/ 612 w 718"/>
              <a:gd name="T59" fmla="*/ 480 h 526"/>
              <a:gd name="T60" fmla="*/ 622 w 718"/>
              <a:gd name="T61" fmla="*/ 512 h 526"/>
              <a:gd name="T62" fmla="*/ 632 w 718"/>
              <a:gd name="T63" fmla="*/ 512 h 526"/>
              <a:gd name="T64" fmla="*/ 650 w 718"/>
              <a:gd name="T65" fmla="*/ 524 h 526"/>
              <a:gd name="T66" fmla="*/ 684 w 718"/>
              <a:gd name="T67" fmla="*/ 498 h 526"/>
              <a:gd name="T68" fmla="*/ 692 w 718"/>
              <a:gd name="T69" fmla="*/ 474 h 526"/>
              <a:gd name="T70" fmla="*/ 718 w 718"/>
              <a:gd name="T71" fmla="*/ 436 h 526"/>
              <a:gd name="T72" fmla="*/ 706 w 718"/>
              <a:gd name="T73" fmla="*/ 402 h 526"/>
              <a:gd name="T74" fmla="*/ 702 w 718"/>
              <a:gd name="T75" fmla="*/ 368 h 526"/>
              <a:gd name="T76" fmla="*/ 690 w 718"/>
              <a:gd name="T77" fmla="*/ 322 h 526"/>
              <a:gd name="T78" fmla="*/ 670 w 718"/>
              <a:gd name="T79" fmla="*/ 312 h 526"/>
              <a:gd name="T80" fmla="*/ 650 w 718"/>
              <a:gd name="T81" fmla="*/ 278 h 526"/>
              <a:gd name="T82" fmla="*/ 640 w 718"/>
              <a:gd name="T83" fmla="*/ 254 h 526"/>
              <a:gd name="T84" fmla="*/ 618 w 718"/>
              <a:gd name="T85" fmla="*/ 210 h 526"/>
              <a:gd name="T86" fmla="*/ 608 w 718"/>
              <a:gd name="T87" fmla="*/ 188 h 526"/>
              <a:gd name="T88" fmla="*/ 588 w 718"/>
              <a:gd name="T89" fmla="*/ 154 h 526"/>
              <a:gd name="T90" fmla="*/ 566 w 718"/>
              <a:gd name="T91" fmla="*/ 122 h 526"/>
              <a:gd name="T92" fmla="*/ 546 w 718"/>
              <a:gd name="T93" fmla="*/ 100 h 526"/>
              <a:gd name="T94" fmla="*/ 526 w 718"/>
              <a:gd name="T95" fmla="*/ 66 h 526"/>
              <a:gd name="T96" fmla="*/ 514 w 718"/>
              <a:gd name="T97" fmla="*/ 20 h 526"/>
              <a:gd name="T98" fmla="*/ 496 w 718"/>
              <a:gd name="T99" fmla="*/ 10 h 526"/>
              <a:gd name="T100" fmla="*/ 468 w 718"/>
              <a:gd name="T101" fmla="*/ 0 h 526"/>
              <a:gd name="T102" fmla="*/ 468 w 718"/>
              <a:gd name="T103" fmla="*/ 24 h 526"/>
              <a:gd name="T104" fmla="*/ 462 w 718"/>
              <a:gd name="T105" fmla="*/ 58 h 526"/>
              <a:gd name="T106" fmla="*/ 424 w 718"/>
              <a:gd name="T107" fmla="*/ 38 h 526"/>
              <a:gd name="T108" fmla="*/ 206 w 718"/>
              <a:gd name="T109" fmla="*/ 30 h 526"/>
              <a:gd name="T110" fmla="*/ 8 w 718"/>
              <a:gd name="T111" fmla="*/ 58 h 526"/>
              <a:gd name="T112" fmla="*/ 28 w 718"/>
              <a:gd name="T113" fmla="*/ 90 h 5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8"/>
              <a:gd name="T172" fmla="*/ 0 h 526"/>
              <a:gd name="T173" fmla="*/ 718 w 718"/>
              <a:gd name="T174" fmla="*/ 526 h 52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8" h="526">
                <a:moveTo>
                  <a:pt x="28" y="90"/>
                </a:moveTo>
                <a:lnTo>
                  <a:pt x="38" y="90"/>
                </a:lnTo>
                <a:lnTo>
                  <a:pt x="40" y="102"/>
                </a:lnTo>
                <a:lnTo>
                  <a:pt x="40" y="114"/>
                </a:lnTo>
                <a:lnTo>
                  <a:pt x="50" y="124"/>
                </a:lnTo>
                <a:lnTo>
                  <a:pt x="58" y="124"/>
                </a:lnTo>
                <a:lnTo>
                  <a:pt x="76" y="110"/>
                </a:lnTo>
                <a:lnTo>
                  <a:pt x="84" y="110"/>
                </a:lnTo>
                <a:lnTo>
                  <a:pt x="94" y="110"/>
                </a:lnTo>
                <a:lnTo>
                  <a:pt x="102" y="98"/>
                </a:lnTo>
                <a:lnTo>
                  <a:pt x="120" y="96"/>
                </a:lnTo>
                <a:lnTo>
                  <a:pt x="130" y="96"/>
                </a:lnTo>
                <a:lnTo>
                  <a:pt x="120" y="108"/>
                </a:lnTo>
                <a:lnTo>
                  <a:pt x="112" y="108"/>
                </a:lnTo>
                <a:lnTo>
                  <a:pt x="104" y="108"/>
                </a:lnTo>
                <a:lnTo>
                  <a:pt x="112" y="120"/>
                </a:lnTo>
                <a:lnTo>
                  <a:pt x="122" y="118"/>
                </a:lnTo>
                <a:lnTo>
                  <a:pt x="140" y="118"/>
                </a:lnTo>
                <a:lnTo>
                  <a:pt x="150" y="116"/>
                </a:lnTo>
                <a:lnTo>
                  <a:pt x="168" y="128"/>
                </a:lnTo>
                <a:lnTo>
                  <a:pt x="176" y="126"/>
                </a:lnTo>
                <a:lnTo>
                  <a:pt x="196" y="136"/>
                </a:lnTo>
                <a:lnTo>
                  <a:pt x="196" y="148"/>
                </a:lnTo>
                <a:lnTo>
                  <a:pt x="206" y="160"/>
                </a:lnTo>
                <a:lnTo>
                  <a:pt x="216" y="170"/>
                </a:lnTo>
                <a:lnTo>
                  <a:pt x="224" y="158"/>
                </a:lnTo>
                <a:lnTo>
                  <a:pt x="224" y="168"/>
                </a:lnTo>
                <a:lnTo>
                  <a:pt x="234" y="168"/>
                </a:lnTo>
                <a:lnTo>
                  <a:pt x="234" y="158"/>
                </a:lnTo>
                <a:lnTo>
                  <a:pt x="252" y="156"/>
                </a:lnTo>
                <a:lnTo>
                  <a:pt x="260" y="144"/>
                </a:lnTo>
                <a:lnTo>
                  <a:pt x="268" y="144"/>
                </a:lnTo>
                <a:lnTo>
                  <a:pt x="278" y="142"/>
                </a:lnTo>
                <a:lnTo>
                  <a:pt x="286" y="130"/>
                </a:lnTo>
                <a:lnTo>
                  <a:pt x="284" y="118"/>
                </a:lnTo>
                <a:lnTo>
                  <a:pt x="294" y="106"/>
                </a:lnTo>
                <a:lnTo>
                  <a:pt x="302" y="106"/>
                </a:lnTo>
                <a:lnTo>
                  <a:pt x="310" y="104"/>
                </a:lnTo>
                <a:lnTo>
                  <a:pt x="322" y="116"/>
                </a:lnTo>
                <a:lnTo>
                  <a:pt x="330" y="116"/>
                </a:lnTo>
                <a:lnTo>
                  <a:pt x="340" y="114"/>
                </a:lnTo>
                <a:lnTo>
                  <a:pt x="340" y="126"/>
                </a:lnTo>
                <a:lnTo>
                  <a:pt x="350" y="126"/>
                </a:lnTo>
                <a:lnTo>
                  <a:pt x="358" y="136"/>
                </a:lnTo>
                <a:lnTo>
                  <a:pt x="368" y="136"/>
                </a:lnTo>
                <a:lnTo>
                  <a:pt x="370" y="148"/>
                </a:lnTo>
                <a:lnTo>
                  <a:pt x="378" y="158"/>
                </a:lnTo>
                <a:lnTo>
                  <a:pt x="388" y="158"/>
                </a:lnTo>
                <a:lnTo>
                  <a:pt x="388" y="168"/>
                </a:lnTo>
                <a:lnTo>
                  <a:pt x="398" y="168"/>
                </a:lnTo>
                <a:lnTo>
                  <a:pt x="416" y="166"/>
                </a:lnTo>
                <a:lnTo>
                  <a:pt x="416" y="178"/>
                </a:lnTo>
                <a:lnTo>
                  <a:pt x="426" y="178"/>
                </a:lnTo>
                <a:lnTo>
                  <a:pt x="434" y="190"/>
                </a:lnTo>
                <a:lnTo>
                  <a:pt x="446" y="200"/>
                </a:lnTo>
                <a:lnTo>
                  <a:pt x="456" y="212"/>
                </a:lnTo>
                <a:lnTo>
                  <a:pt x="456" y="222"/>
                </a:lnTo>
                <a:lnTo>
                  <a:pt x="448" y="234"/>
                </a:lnTo>
                <a:lnTo>
                  <a:pt x="448" y="246"/>
                </a:lnTo>
                <a:lnTo>
                  <a:pt x="450" y="258"/>
                </a:lnTo>
                <a:lnTo>
                  <a:pt x="442" y="282"/>
                </a:lnTo>
                <a:lnTo>
                  <a:pt x="442" y="294"/>
                </a:lnTo>
                <a:lnTo>
                  <a:pt x="444" y="316"/>
                </a:lnTo>
                <a:lnTo>
                  <a:pt x="454" y="316"/>
                </a:lnTo>
                <a:lnTo>
                  <a:pt x="454" y="328"/>
                </a:lnTo>
                <a:lnTo>
                  <a:pt x="464" y="338"/>
                </a:lnTo>
                <a:lnTo>
                  <a:pt x="474" y="338"/>
                </a:lnTo>
                <a:lnTo>
                  <a:pt x="474" y="350"/>
                </a:lnTo>
                <a:lnTo>
                  <a:pt x="476" y="362"/>
                </a:lnTo>
                <a:lnTo>
                  <a:pt x="484" y="372"/>
                </a:lnTo>
                <a:lnTo>
                  <a:pt x="496" y="382"/>
                </a:lnTo>
                <a:lnTo>
                  <a:pt x="504" y="394"/>
                </a:lnTo>
                <a:lnTo>
                  <a:pt x="496" y="406"/>
                </a:lnTo>
                <a:lnTo>
                  <a:pt x="498" y="418"/>
                </a:lnTo>
                <a:lnTo>
                  <a:pt x="516" y="416"/>
                </a:lnTo>
                <a:lnTo>
                  <a:pt x="526" y="416"/>
                </a:lnTo>
                <a:lnTo>
                  <a:pt x="526" y="428"/>
                </a:lnTo>
                <a:lnTo>
                  <a:pt x="536" y="438"/>
                </a:lnTo>
                <a:lnTo>
                  <a:pt x="544" y="438"/>
                </a:lnTo>
                <a:lnTo>
                  <a:pt x="546" y="448"/>
                </a:lnTo>
                <a:lnTo>
                  <a:pt x="554" y="448"/>
                </a:lnTo>
                <a:lnTo>
                  <a:pt x="556" y="460"/>
                </a:lnTo>
                <a:lnTo>
                  <a:pt x="564" y="460"/>
                </a:lnTo>
                <a:lnTo>
                  <a:pt x="574" y="458"/>
                </a:lnTo>
                <a:lnTo>
                  <a:pt x="574" y="470"/>
                </a:lnTo>
                <a:lnTo>
                  <a:pt x="584" y="470"/>
                </a:lnTo>
                <a:lnTo>
                  <a:pt x="592" y="470"/>
                </a:lnTo>
                <a:lnTo>
                  <a:pt x="602" y="468"/>
                </a:lnTo>
                <a:lnTo>
                  <a:pt x="602" y="480"/>
                </a:lnTo>
                <a:lnTo>
                  <a:pt x="612" y="480"/>
                </a:lnTo>
                <a:lnTo>
                  <a:pt x="620" y="490"/>
                </a:lnTo>
                <a:lnTo>
                  <a:pt x="622" y="502"/>
                </a:lnTo>
                <a:lnTo>
                  <a:pt x="622" y="512"/>
                </a:lnTo>
                <a:lnTo>
                  <a:pt x="624" y="526"/>
                </a:lnTo>
                <a:lnTo>
                  <a:pt x="632" y="524"/>
                </a:lnTo>
                <a:lnTo>
                  <a:pt x="632" y="512"/>
                </a:lnTo>
                <a:lnTo>
                  <a:pt x="632" y="524"/>
                </a:lnTo>
                <a:lnTo>
                  <a:pt x="642" y="524"/>
                </a:lnTo>
                <a:lnTo>
                  <a:pt x="650" y="524"/>
                </a:lnTo>
                <a:lnTo>
                  <a:pt x="660" y="522"/>
                </a:lnTo>
                <a:lnTo>
                  <a:pt x="676" y="508"/>
                </a:lnTo>
                <a:lnTo>
                  <a:pt x="684" y="498"/>
                </a:lnTo>
                <a:lnTo>
                  <a:pt x="704" y="496"/>
                </a:lnTo>
                <a:lnTo>
                  <a:pt x="702" y="484"/>
                </a:lnTo>
                <a:lnTo>
                  <a:pt x="692" y="474"/>
                </a:lnTo>
                <a:lnTo>
                  <a:pt x="700" y="462"/>
                </a:lnTo>
                <a:lnTo>
                  <a:pt x="708" y="448"/>
                </a:lnTo>
                <a:lnTo>
                  <a:pt x="718" y="436"/>
                </a:lnTo>
                <a:lnTo>
                  <a:pt x="716" y="424"/>
                </a:lnTo>
                <a:lnTo>
                  <a:pt x="706" y="414"/>
                </a:lnTo>
                <a:lnTo>
                  <a:pt x="706" y="402"/>
                </a:lnTo>
                <a:lnTo>
                  <a:pt x="704" y="390"/>
                </a:lnTo>
                <a:lnTo>
                  <a:pt x="704" y="380"/>
                </a:lnTo>
                <a:lnTo>
                  <a:pt x="702" y="368"/>
                </a:lnTo>
                <a:lnTo>
                  <a:pt x="702" y="356"/>
                </a:lnTo>
                <a:lnTo>
                  <a:pt x="692" y="346"/>
                </a:lnTo>
                <a:lnTo>
                  <a:pt x="690" y="322"/>
                </a:lnTo>
                <a:lnTo>
                  <a:pt x="682" y="322"/>
                </a:lnTo>
                <a:lnTo>
                  <a:pt x="672" y="324"/>
                </a:lnTo>
                <a:lnTo>
                  <a:pt x="670" y="312"/>
                </a:lnTo>
                <a:lnTo>
                  <a:pt x="662" y="300"/>
                </a:lnTo>
                <a:lnTo>
                  <a:pt x="660" y="290"/>
                </a:lnTo>
                <a:lnTo>
                  <a:pt x="650" y="278"/>
                </a:lnTo>
                <a:lnTo>
                  <a:pt x="650" y="266"/>
                </a:lnTo>
                <a:lnTo>
                  <a:pt x="650" y="254"/>
                </a:lnTo>
                <a:lnTo>
                  <a:pt x="640" y="254"/>
                </a:lnTo>
                <a:lnTo>
                  <a:pt x="630" y="244"/>
                </a:lnTo>
                <a:lnTo>
                  <a:pt x="620" y="234"/>
                </a:lnTo>
                <a:lnTo>
                  <a:pt x="618" y="210"/>
                </a:lnTo>
                <a:lnTo>
                  <a:pt x="618" y="200"/>
                </a:lnTo>
                <a:lnTo>
                  <a:pt x="616" y="188"/>
                </a:lnTo>
                <a:lnTo>
                  <a:pt x="608" y="188"/>
                </a:lnTo>
                <a:lnTo>
                  <a:pt x="606" y="176"/>
                </a:lnTo>
                <a:lnTo>
                  <a:pt x="596" y="166"/>
                </a:lnTo>
                <a:lnTo>
                  <a:pt x="588" y="154"/>
                </a:lnTo>
                <a:lnTo>
                  <a:pt x="578" y="144"/>
                </a:lnTo>
                <a:lnTo>
                  <a:pt x="576" y="132"/>
                </a:lnTo>
                <a:lnTo>
                  <a:pt x="566" y="122"/>
                </a:lnTo>
                <a:lnTo>
                  <a:pt x="558" y="122"/>
                </a:lnTo>
                <a:lnTo>
                  <a:pt x="556" y="110"/>
                </a:lnTo>
                <a:lnTo>
                  <a:pt x="546" y="100"/>
                </a:lnTo>
                <a:lnTo>
                  <a:pt x="536" y="88"/>
                </a:lnTo>
                <a:lnTo>
                  <a:pt x="536" y="76"/>
                </a:lnTo>
                <a:lnTo>
                  <a:pt x="526" y="66"/>
                </a:lnTo>
                <a:lnTo>
                  <a:pt x="516" y="54"/>
                </a:lnTo>
                <a:lnTo>
                  <a:pt x="514" y="30"/>
                </a:lnTo>
                <a:lnTo>
                  <a:pt x="514" y="20"/>
                </a:lnTo>
                <a:lnTo>
                  <a:pt x="514" y="8"/>
                </a:lnTo>
                <a:lnTo>
                  <a:pt x="504" y="8"/>
                </a:lnTo>
                <a:lnTo>
                  <a:pt x="496" y="10"/>
                </a:lnTo>
                <a:lnTo>
                  <a:pt x="486" y="10"/>
                </a:lnTo>
                <a:lnTo>
                  <a:pt x="476" y="0"/>
                </a:lnTo>
                <a:lnTo>
                  <a:pt x="468" y="0"/>
                </a:lnTo>
                <a:lnTo>
                  <a:pt x="458" y="12"/>
                </a:lnTo>
                <a:lnTo>
                  <a:pt x="458" y="24"/>
                </a:lnTo>
                <a:lnTo>
                  <a:pt x="468" y="24"/>
                </a:lnTo>
                <a:lnTo>
                  <a:pt x="478" y="34"/>
                </a:lnTo>
                <a:lnTo>
                  <a:pt x="470" y="46"/>
                </a:lnTo>
                <a:lnTo>
                  <a:pt x="462" y="58"/>
                </a:lnTo>
                <a:lnTo>
                  <a:pt x="442" y="36"/>
                </a:lnTo>
                <a:lnTo>
                  <a:pt x="434" y="36"/>
                </a:lnTo>
                <a:lnTo>
                  <a:pt x="424" y="38"/>
                </a:lnTo>
                <a:lnTo>
                  <a:pt x="216" y="52"/>
                </a:lnTo>
                <a:lnTo>
                  <a:pt x="214" y="30"/>
                </a:lnTo>
                <a:lnTo>
                  <a:pt x="206" y="30"/>
                </a:lnTo>
                <a:lnTo>
                  <a:pt x="134" y="48"/>
                </a:lnTo>
                <a:lnTo>
                  <a:pt x="44" y="54"/>
                </a:lnTo>
                <a:lnTo>
                  <a:pt x="8" y="58"/>
                </a:lnTo>
                <a:lnTo>
                  <a:pt x="0" y="80"/>
                </a:lnTo>
                <a:lnTo>
                  <a:pt x="20" y="92"/>
                </a:lnTo>
                <a:lnTo>
                  <a:pt x="28" y="90"/>
                </a:lnTo>
                <a:close/>
              </a:path>
            </a:pathLst>
          </a:custGeom>
          <a:solidFill>
            <a:srgbClr val="72BE44"/>
          </a:solidFill>
          <a:ln w="3175">
            <a:solidFill>
              <a:schemeClr val="bg1"/>
            </a:solidFill>
            <a:round/>
            <a:headEnd/>
            <a:tailEnd/>
          </a:ln>
        </p:spPr>
        <p:txBody>
          <a:bodyPr/>
          <a:lstStyle/>
          <a:p>
            <a:pPr eaLnBrk="0" hangingPunct="0"/>
            <a:endParaRPr lang="en-US" dirty="0"/>
          </a:p>
        </p:txBody>
      </p:sp>
      <p:sp>
        <p:nvSpPr>
          <p:cNvPr id="21" name="Freeform 6"/>
          <p:cNvSpPr>
            <a:spLocks/>
          </p:cNvSpPr>
          <p:nvPr/>
        </p:nvSpPr>
        <p:spPr bwMode="auto">
          <a:xfrm>
            <a:off x="4967683" y="3431578"/>
            <a:ext cx="516446" cy="392238"/>
          </a:xfrm>
          <a:custGeom>
            <a:avLst/>
            <a:gdLst>
              <a:gd name="T0" fmla="*/ 242 w 390"/>
              <a:gd name="T1" fmla="*/ 296 h 296"/>
              <a:gd name="T2" fmla="*/ 258 w 390"/>
              <a:gd name="T3" fmla="*/ 272 h 296"/>
              <a:gd name="T4" fmla="*/ 258 w 390"/>
              <a:gd name="T5" fmla="*/ 250 h 296"/>
              <a:gd name="T6" fmla="*/ 274 w 390"/>
              <a:gd name="T7" fmla="*/ 236 h 296"/>
              <a:gd name="T8" fmla="*/ 292 w 390"/>
              <a:gd name="T9" fmla="*/ 236 h 296"/>
              <a:gd name="T10" fmla="*/ 308 w 390"/>
              <a:gd name="T11" fmla="*/ 210 h 296"/>
              <a:gd name="T12" fmla="*/ 326 w 390"/>
              <a:gd name="T13" fmla="*/ 198 h 296"/>
              <a:gd name="T14" fmla="*/ 342 w 390"/>
              <a:gd name="T15" fmla="*/ 172 h 296"/>
              <a:gd name="T16" fmla="*/ 350 w 390"/>
              <a:gd name="T17" fmla="*/ 160 h 296"/>
              <a:gd name="T18" fmla="*/ 358 w 390"/>
              <a:gd name="T19" fmla="*/ 136 h 296"/>
              <a:gd name="T20" fmla="*/ 374 w 390"/>
              <a:gd name="T21" fmla="*/ 112 h 296"/>
              <a:gd name="T22" fmla="*/ 390 w 390"/>
              <a:gd name="T23" fmla="*/ 88 h 296"/>
              <a:gd name="T24" fmla="*/ 382 w 390"/>
              <a:gd name="T25" fmla="*/ 88 h 296"/>
              <a:gd name="T26" fmla="*/ 286 w 390"/>
              <a:gd name="T27" fmla="*/ 24 h 296"/>
              <a:gd name="T28" fmla="*/ 242 w 390"/>
              <a:gd name="T29" fmla="*/ 28 h 296"/>
              <a:gd name="T30" fmla="*/ 206 w 390"/>
              <a:gd name="T31" fmla="*/ 30 h 296"/>
              <a:gd name="T32" fmla="*/ 186 w 390"/>
              <a:gd name="T33" fmla="*/ 20 h 296"/>
              <a:gd name="T34" fmla="*/ 158 w 390"/>
              <a:gd name="T35" fmla="*/ 0 h 296"/>
              <a:gd name="T36" fmla="*/ 114 w 390"/>
              <a:gd name="T37" fmla="*/ 14 h 296"/>
              <a:gd name="T38" fmla="*/ 60 w 390"/>
              <a:gd name="T39" fmla="*/ 30 h 296"/>
              <a:gd name="T40" fmla="*/ 16 w 390"/>
              <a:gd name="T41" fmla="*/ 56 h 296"/>
              <a:gd name="T42" fmla="*/ 0 w 390"/>
              <a:gd name="T43" fmla="*/ 80 h 296"/>
              <a:gd name="T44" fmla="*/ 10 w 390"/>
              <a:gd name="T45" fmla="*/ 92 h 296"/>
              <a:gd name="T46" fmla="*/ 46 w 390"/>
              <a:gd name="T47" fmla="*/ 90 h 296"/>
              <a:gd name="T48" fmla="*/ 56 w 390"/>
              <a:gd name="T49" fmla="*/ 112 h 296"/>
              <a:gd name="T50" fmla="*/ 76 w 390"/>
              <a:gd name="T51" fmla="*/ 134 h 296"/>
              <a:gd name="T52" fmla="*/ 106 w 390"/>
              <a:gd name="T53" fmla="*/ 156 h 296"/>
              <a:gd name="T54" fmla="*/ 132 w 390"/>
              <a:gd name="T55" fmla="*/ 164 h 296"/>
              <a:gd name="T56" fmla="*/ 144 w 390"/>
              <a:gd name="T57" fmla="*/ 186 h 296"/>
              <a:gd name="T58" fmla="*/ 172 w 390"/>
              <a:gd name="T59" fmla="*/ 208 h 296"/>
              <a:gd name="T60" fmla="*/ 192 w 390"/>
              <a:gd name="T61" fmla="*/ 218 h 296"/>
              <a:gd name="T62" fmla="*/ 194 w 390"/>
              <a:gd name="T63" fmla="*/ 242 h 296"/>
              <a:gd name="T64" fmla="*/ 212 w 390"/>
              <a:gd name="T65" fmla="*/ 252 h 296"/>
              <a:gd name="T66" fmla="*/ 222 w 390"/>
              <a:gd name="T67" fmla="*/ 274 h 296"/>
              <a:gd name="T68" fmla="*/ 252 w 390"/>
              <a:gd name="T69" fmla="*/ 296 h 2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90"/>
              <a:gd name="T106" fmla="*/ 0 h 296"/>
              <a:gd name="T107" fmla="*/ 390 w 390"/>
              <a:gd name="T108" fmla="*/ 296 h 29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90" h="296">
                <a:moveTo>
                  <a:pt x="252" y="284"/>
                </a:moveTo>
                <a:lnTo>
                  <a:pt x="242" y="296"/>
                </a:lnTo>
                <a:lnTo>
                  <a:pt x="252" y="284"/>
                </a:lnTo>
                <a:lnTo>
                  <a:pt x="258" y="272"/>
                </a:lnTo>
                <a:lnTo>
                  <a:pt x="258" y="260"/>
                </a:lnTo>
                <a:lnTo>
                  <a:pt x="258" y="250"/>
                </a:lnTo>
                <a:lnTo>
                  <a:pt x="266" y="248"/>
                </a:lnTo>
                <a:lnTo>
                  <a:pt x="274" y="236"/>
                </a:lnTo>
                <a:lnTo>
                  <a:pt x="284" y="236"/>
                </a:lnTo>
                <a:lnTo>
                  <a:pt x="292" y="236"/>
                </a:lnTo>
                <a:lnTo>
                  <a:pt x="300" y="224"/>
                </a:lnTo>
                <a:lnTo>
                  <a:pt x="308" y="210"/>
                </a:lnTo>
                <a:lnTo>
                  <a:pt x="318" y="210"/>
                </a:lnTo>
                <a:lnTo>
                  <a:pt x="326" y="198"/>
                </a:lnTo>
                <a:lnTo>
                  <a:pt x="334" y="184"/>
                </a:lnTo>
                <a:lnTo>
                  <a:pt x="342" y="172"/>
                </a:lnTo>
                <a:lnTo>
                  <a:pt x="352" y="172"/>
                </a:lnTo>
                <a:lnTo>
                  <a:pt x="350" y="160"/>
                </a:lnTo>
                <a:lnTo>
                  <a:pt x="358" y="148"/>
                </a:lnTo>
                <a:lnTo>
                  <a:pt x="358" y="136"/>
                </a:lnTo>
                <a:lnTo>
                  <a:pt x="366" y="124"/>
                </a:lnTo>
                <a:lnTo>
                  <a:pt x="374" y="112"/>
                </a:lnTo>
                <a:lnTo>
                  <a:pt x="382" y="100"/>
                </a:lnTo>
                <a:lnTo>
                  <a:pt x="390" y="88"/>
                </a:lnTo>
                <a:lnTo>
                  <a:pt x="390" y="100"/>
                </a:lnTo>
                <a:lnTo>
                  <a:pt x="382" y="88"/>
                </a:lnTo>
                <a:lnTo>
                  <a:pt x="304" y="34"/>
                </a:lnTo>
                <a:lnTo>
                  <a:pt x="286" y="24"/>
                </a:lnTo>
                <a:lnTo>
                  <a:pt x="276" y="14"/>
                </a:lnTo>
                <a:lnTo>
                  <a:pt x="242" y="28"/>
                </a:lnTo>
                <a:lnTo>
                  <a:pt x="222" y="30"/>
                </a:lnTo>
                <a:lnTo>
                  <a:pt x="206" y="30"/>
                </a:lnTo>
                <a:lnTo>
                  <a:pt x="196" y="32"/>
                </a:lnTo>
                <a:lnTo>
                  <a:pt x="186" y="20"/>
                </a:lnTo>
                <a:lnTo>
                  <a:pt x="186" y="10"/>
                </a:lnTo>
                <a:lnTo>
                  <a:pt x="158" y="0"/>
                </a:lnTo>
                <a:lnTo>
                  <a:pt x="138" y="2"/>
                </a:lnTo>
                <a:lnTo>
                  <a:pt x="114" y="14"/>
                </a:lnTo>
                <a:lnTo>
                  <a:pt x="86" y="16"/>
                </a:lnTo>
                <a:lnTo>
                  <a:pt x="60" y="30"/>
                </a:lnTo>
                <a:lnTo>
                  <a:pt x="34" y="44"/>
                </a:lnTo>
                <a:lnTo>
                  <a:pt x="16" y="56"/>
                </a:lnTo>
                <a:lnTo>
                  <a:pt x="8" y="68"/>
                </a:lnTo>
                <a:lnTo>
                  <a:pt x="0" y="80"/>
                </a:lnTo>
                <a:lnTo>
                  <a:pt x="2" y="92"/>
                </a:lnTo>
                <a:lnTo>
                  <a:pt x="10" y="92"/>
                </a:lnTo>
                <a:lnTo>
                  <a:pt x="28" y="90"/>
                </a:lnTo>
                <a:lnTo>
                  <a:pt x="46" y="90"/>
                </a:lnTo>
                <a:lnTo>
                  <a:pt x="56" y="100"/>
                </a:lnTo>
                <a:lnTo>
                  <a:pt x="56" y="112"/>
                </a:lnTo>
                <a:lnTo>
                  <a:pt x="66" y="124"/>
                </a:lnTo>
                <a:lnTo>
                  <a:pt x="76" y="134"/>
                </a:lnTo>
                <a:lnTo>
                  <a:pt x="96" y="144"/>
                </a:lnTo>
                <a:lnTo>
                  <a:pt x="106" y="156"/>
                </a:lnTo>
                <a:lnTo>
                  <a:pt x="114" y="166"/>
                </a:lnTo>
                <a:lnTo>
                  <a:pt x="132" y="164"/>
                </a:lnTo>
                <a:lnTo>
                  <a:pt x="134" y="176"/>
                </a:lnTo>
                <a:lnTo>
                  <a:pt x="144" y="186"/>
                </a:lnTo>
                <a:lnTo>
                  <a:pt x="162" y="198"/>
                </a:lnTo>
                <a:lnTo>
                  <a:pt x="172" y="208"/>
                </a:lnTo>
                <a:lnTo>
                  <a:pt x="182" y="208"/>
                </a:lnTo>
                <a:lnTo>
                  <a:pt x="192" y="218"/>
                </a:lnTo>
                <a:lnTo>
                  <a:pt x="192" y="232"/>
                </a:lnTo>
                <a:lnTo>
                  <a:pt x="194" y="242"/>
                </a:lnTo>
                <a:lnTo>
                  <a:pt x="204" y="254"/>
                </a:lnTo>
                <a:lnTo>
                  <a:pt x="212" y="252"/>
                </a:lnTo>
                <a:lnTo>
                  <a:pt x="222" y="264"/>
                </a:lnTo>
                <a:lnTo>
                  <a:pt x="222" y="274"/>
                </a:lnTo>
                <a:lnTo>
                  <a:pt x="224" y="286"/>
                </a:lnTo>
                <a:lnTo>
                  <a:pt x="252" y="296"/>
                </a:lnTo>
                <a:lnTo>
                  <a:pt x="252" y="284"/>
                </a:lnTo>
                <a:close/>
              </a:path>
            </a:pathLst>
          </a:custGeom>
          <a:solidFill>
            <a:srgbClr val="72BE44"/>
          </a:solidFill>
          <a:ln w="3175">
            <a:solidFill>
              <a:schemeClr val="bg1"/>
            </a:solidFill>
            <a:round/>
            <a:headEnd/>
            <a:tailEnd/>
          </a:ln>
        </p:spPr>
        <p:txBody>
          <a:bodyPr/>
          <a:lstStyle/>
          <a:p>
            <a:pPr eaLnBrk="0" hangingPunct="0"/>
            <a:endParaRPr lang="en-US" dirty="0"/>
          </a:p>
        </p:txBody>
      </p:sp>
      <p:sp>
        <p:nvSpPr>
          <p:cNvPr id="22" name="Freeform 7"/>
          <p:cNvSpPr>
            <a:spLocks/>
          </p:cNvSpPr>
          <p:nvPr/>
        </p:nvSpPr>
        <p:spPr bwMode="auto">
          <a:xfrm>
            <a:off x="4739967" y="3505667"/>
            <a:ext cx="561118" cy="555670"/>
          </a:xfrm>
          <a:custGeom>
            <a:avLst/>
            <a:gdLst>
              <a:gd name="T0" fmla="*/ 46 w 424"/>
              <a:gd name="T1" fmla="*/ 174 h 420"/>
              <a:gd name="T2" fmla="*/ 58 w 424"/>
              <a:gd name="T3" fmla="*/ 210 h 420"/>
              <a:gd name="T4" fmla="*/ 80 w 424"/>
              <a:gd name="T5" fmla="*/ 254 h 420"/>
              <a:gd name="T6" fmla="*/ 74 w 424"/>
              <a:gd name="T7" fmla="*/ 288 h 420"/>
              <a:gd name="T8" fmla="*/ 76 w 424"/>
              <a:gd name="T9" fmla="*/ 324 h 420"/>
              <a:gd name="T10" fmla="*/ 88 w 424"/>
              <a:gd name="T11" fmla="*/ 370 h 420"/>
              <a:gd name="T12" fmla="*/ 98 w 424"/>
              <a:gd name="T13" fmla="*/ 392 h 420"/>
              <a:gd name="T14" fmla="*/ 308 w 424"/>
              <a:gd name="T15" fmla="*/ 400 h 420"/>
              <a:gd name="T16" fmla="*/ 326 w 424"/>
              <a:gd name="T17" fmla="*/ 398 h 420"/>
              <a:gd name="T18" fmla="*/ 354 w 424"/>
              <a:gd name="T19" fmla="*/ 408 h 420"/>
              <a:gd name="T20" fmla="*/ 352 w 424"/>
              <a:gd name="T21" fmla="*/ 386 h 420"/>
              <a:gd name="T22" fmla="*/ 342 w 424"/>
              <a:gd name="T23" fmla="*/ 374 h 420"/>
              <a:gd name="T24" fmla="*/ 360 w 424"/>
              <a:gd name="T25" fmla="*/ 362 h 420"/>
              <a:gd name="T26" fmla="*/ 380 w 424"/>
              <a:gd name="T27" fmla="*/ 372 h 420"/>
              <a:gd name="T28" fmla="*/ 398 w 424"/>
              <a:gd name="T29" fmla="*/ 370 h 420"/>
              <a:gd name="T30" fmla="*/ 396 w 424"/>
              <a:gd name="T31" fmla="*/ 348 h 420"/>
              <a:gd name="T32" fmla="*/ 404 w 424"/>
              <a:gd name="T33" fmla="*/ 336 h 420"/>
              <a:gd name="T34" fmla="*/ 400 w 424"/>
              <a:gd name="T35" fmla="*/ 300 h 420"/>
              <a:gd name="T36" fmla="*/ 400 w 424"/>
              <a:gd name="T37" fmla="*/ 276 h 420"/>
              <a:gd name="T38" fmla="*/ 416 w 424"/>
              <a:gd name="T39" fmla="*/ 264 h 420"/>
              <a:gd name="T40" fmla="*/ 424 w 424"/>
              <a:gd name="T41" fmla="*/ 240 h 420"/>
              <a:gd name="T42" fmla="*/ 394 w 424"/>
              <a:gd name="T43" fmla="*/ 218 h 420"/>
              <a:gd name="T44" fmla="*/ 384 w 424"/>
              <a:gd name="T45" fmla="*/ 196 h 420"/>
              <a:gd name="T46" fmla="*/ 366 w 424"/>
              <a:gd name="T47" fmla="*/ 186 h 420"/>
              <a:gd name="T48" fmla="*/ 364 w 424"/>
              <a:gd name="T49" fmla="*/ 162 h 420"/>
              <a:gd name="T50" fmla="*/ 344 w 424"/>
              <a:gd name="T51" fmla="*/ 152 h 420"/>
              <a:gd name="T52" fmla="*/ 316 w 424"/>
              <a:gd name="T53" fmla="*/ 130 h 420"/>
              <a:gd name="T54" fmla="*/ 304 w 424"/>
              <a:gd name="T55" fmla="*/ 108 h 420"/>
              <a:gd name="T56" fmla="*/ 278 w 424"/>
              <a:gd name="T57" fmla="*/ 100 h 420"/>
              <a:gd name="T58" fmla="*/ 248 w 424"/>
              <a:gd name="T59" fmla="*/ 78 h 420"/>
              <a:gd name="T60" fmla="*/ 228 w 424"/>
              <a:gd name="T61" fmla="*/ 56 h 420"/>
              <a:gd name="T62" fmla="*/ 218 w 424"/>
              <a:gd name="T63" fmla="*/ 34 h 420"/>
              <a:gd name="T64" fmla="*/ 182 w 424"/>
              <a:gd name="T65" fmla="*/ 36 h 420"/>
              <a:gd name="T66" fmla="*/ 172 w 424"/>
              <a:gd name="T67" fmla="*/ 24 h 420"/>
              <a:gd name="T68" fmla="*/ 188 w 424"/>
              <a:gd name="T69" fmla="*/ 0 h 420"/>
              <a:gd name="T70" fmla="*/ 98 w 424"/>
              <a:gd name="T71" fmla="*/ 6 h 420"/>
              <a:gd name="T72" fmla="*/ 0 w 424"/>
              <a:gd name="T73" fmla="*/ 26 h 4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4"/>
              <a:gd name="T112" fmla="*/ 0 h 420"/>
              <a:gd name="T113" fmla="*/ 424 w 424"/>
              <a:gd name="T114" fmla="*/ 420 h 42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4" h="420">
                <a:moveTo>
                  <a:pt x="0" y="38"/>
                </a:moveTo>
                <a:lnTo>
                  <a:pt x="46" y="174"/>
                </a:lnTo>
                <a:lnTo>
                  <a:pt x="66" y="196"/>
                </a:lnTo>
                <a:lnTo>
                  <a:pt x="58" y="210"/>
                </a:lnTo>
                <a:lnTo>
                  <a:pt x="60" y="232"/>
                </a:lnTo>
                <a:lnTo>
                  <a:pt x="80" y="254"/>
                </a:lnTo>
                <a:lnTo>
                  <a:pt x="82" y="276"/>
                </a:lnTo>
                <a:lnTo>
                  <a:pt x="74" y="288"/>
                </a:lnTo>
                <a:lnTo>
                  <a:pt x="74" y="300"/>
                </a:lnTo>
                <a:lnTo>
                  <a:pt x="76" y="324"/>
                </a:lnTo>
                <a:lnTo>
                  <a:pt x="86" y="334"/>
                </a:lnTo>
                <a:lnTo>
                  <a:pt x="88" y="370"/>
                </a:lnTo>
                <a:lnTo>
                  <a:pt x="90" y="392"/>
                </a:lnTo>
                <a:lnTo>
                  <a:pt x="98" y="392"/>
                </a:lnTo>
                <a:lnTo>
                  <a:pt x="100" y="414"/>
                </a:lnTo>
                <a:lnTo>
                  <a:pt x="308" y="400"/>
                </a:lnTo>
                <a:lnTo>
                  <a:pt x="318" y="398"/>
                </a:lnTo>
                <a:lnTo>
                  <a:pt x="326" y="398"/>
                </a:lnTo>
                <a:lnTo>
                  <a:pt x="346" y="420"/>
                </a:lnTo>
                <a:lnTo>
                  <a:pt x="354" y="408"/>
                </a:lnTo>
                <a:lnTo>
                  <a:pt x="362" y="396"/>
                </a:lnTo>
                <a:lnTo>
                  <a:pt x="352" y="386"/>
                </a:lnTo>
                <a:lnTo>
                  <a:pt x="342" y="386"/>
                </a:lnTo>
                <a:lnTo>
                  <a:pt x="342" y="374"/>
                </a:lnTo>
                <a:lnTo>
                  <a:pt x="352" y="362"/>
                </a:lnTo>
                <a:lnTo>
                  <a:pt x="360" y="362"/>
                </a:lnTo>
                <a:lnTo>
                  <a:pt x="370" y="372"/>
                </a:lnTo>
                <a:lnTo>
                  <a:pt x="380" y="372"/>
                </a:lnTo>
                <a:lnTo>
                  <a:pt x="388" y="370"/>
                </a:lnTo>
                <a:lnTo>
                  <a:pt x="398" y="370"/>
                </a:lnTo>
                <a:lnTo>
                  <a:pt x="406" y="358"/>
                </a:lnTo>
                <a:lnTo>
                  <a:pt x="396" y="348"/>
                </a:lnTo>
                <a:lnTo>
                  <a:pt x="394" y="336"/>
                </a:lnTo>
                <a:lnTo>
                  <a:pt x="404" y="336"/>
                </a:lnTo>
                <a:lnTo>
                  <a:pt x="402" y="324"/>
                </a:lnTo>
                <a:lnTo>
                  <a:pt x="400" y="300"/>
                </a:lnTo>
                <a:lnTo>
                  <a:pt x="400" y="288"/>
                </a:lnTo>
                <a:lnTo>
                  <a:pt x="400" y="276"/>
                </a:lnTo>
                <a:lnTo>
                  <a:pt x="408" y="276"/>
                </a:lnTo>
                <a:lnTo>
                  <a:pt x="416" y="264"/>
                </a:lnTo>
                <a:lnTo>
                  <a:pt x="424" y="252"/>
                </a:lnTo>
                <a:lnTo>
                  <a:pt x="424" y="240"/>
                </a:lnTo>
                <a:lnTo>
                  <a:pt x="396" y="230"/>
                </a:lnTo>
                <a:lnTo>
                  <a:pt x="394" y="218"/>
                </a:lnTo>
                <a:lnTo>
                  <a:pt x="394" y="208"/>
                </a:lnTo>
                <a:lnTo>
                  <a:pt x="384" y="196"/>
                </a:lnTo>
                <a:lnTo>
                  <a:pt x="376" y="198"/>
                </a:lnTo>
                <a:lnTo>
                  <a:pt x="366" y="186"/>
                </a:lnTo>
                <a:lnTo>
                  <a:pt x="364" y="176"/>
                </a:lnTo>
                <a:lnTo>
                  <a:pt x="364" y="162"/>
                </a:lnTo>
                <a:lnTo>
                  <a:pt x="354" y="152"/>
                </a:lnTo>
                <a:lnTo>
                  <a:pt x="344" y="152"/>
                </a:lnTo>
                <a:lnTo>
                  <a:pt x="334" y="142"/>
                </a:lnTo>
                <a:lnTo>
                  <a:pt x="316" y="130"/>
                </a:lnTo>
                <a:lnTo>
                  <a:pt x="306" y="120"/>
                </a:lnTo>
                <a:lnTo>
                  <a:pt x="304" y="108"/>
                </a:lnTo>
                <a:lnTo>
                  <a:pt x="286" y="110"/>
                </a:lnTo>
                <a:lnTo>
                  <a:pt x="278" y="100"/>
                </a:lnTo>
                <a:lnTo>
                  <a:pt x="268" y="88"/>
                </a:lnTo>
                <a:lnTo>
                  <a:pt x="248" y="78"/>
                </a:lnTo>
                <a:lnTo>
                  <a:pt x="238" y="68"/>
                </a:lnTo>
                <a:lnTo>
                  <a:pt x="228" y="56"/>
                </a:lnTo>
                <a:lnTo>
                  <a:pt x="228" y="44"/>
                </a:lnTo>
                <a:lnTo>
                  <a:pt x="218" y="34"/>
                </a:lnTo>
                <a:lnTo>
                  <a:pt x="200" y="34"/>
                </a:lnTo>
                <a:lnTo>
                  <a:pt x="182" y="36"/>
                </a:lnTo>
                <a:lnTo>
                  <a:pt x="174" y="36"/>
                </a:lnTo>
                <a:lnTo>
                  <a:pt x="172" y="24"/>
                </a:lnTo>
                <a:lnTo>
                  <a:pt x="180" y="12"/>
                </a:lnTo>
                <a:lnTo>
                  <a:pt x="188" y="0"/>
                </a:lnTo>
                <a:lnTo>
                  <a:pt x="180" y="0"/>
                </a:lnTo>
                <a:lnTo>
                  <a:pt x="98" y="6"/>
                </a:lnTo>
                <a:lnTo>
                  <a:pt x="98" y="18"/>
                </a:lnTo>
                <a:lnTo>
                  <a:pt x="0" y="26"/>
                </a:lnTo>
                <a:lnTo>
                  <a:pt x="0" y="38"/>
                </a:lnTo>
                <a:close/>
              </a:path>
            </a:pathLst>
          </a:custGeom>
          <a:solidFill>
            <a:srgbClr val="72BE44"/>
          </a:solidFill>
          <a:ln w="3175">
            <a:solidFill>
              <a:schemeClr val="bg1"/>
            </a:solidFill>
            <a:round/>
            <a:headEnd/>
            <a:tailEnd/>
          </a:ln>
        </p:spPr>
        <p:txBody>
          <a:bodyPr/>
          <a:lstStyle/>
          <a:p>
            <a:pPr eaLnBrk="0" hangingPunct="0"/>
            <a:endParaRPr lang="en-US" dirty="0"/>
          </a:p>
        </p:txBody>
      </p:sp>
      <p:sp>
        <p:nvSpPr>
          <p:cNvPr id="23" name="Freeform 8"/>
          <p:cNvSpPr>
            <a:spLocks/>
          </p:cNvSpPr>
          <p:nvPr/>
        </p:nvSpPr>
        <p:spPr bwMode="auto">
          <a:xfrm>
            <a:off x="4491549" y="3555785"/>
            <a:ext cx="367179" cy="616686"/>
          </a:xfrm>
          <a:custGeom>
            <a:avLst/>
            <a:gdLst>
              <a:gd name="T0" fmla="*/ 110 w 278"/>
              <a:gd name="T1" fmla="*/ 414 h 466"/>
              <a:gd name="T2" fmla="*/ 102 w 278"/>
              <a:gd name="T3" fmla="*/ 426 h 466"/>
              <a:gd name="T4" fmla="*/ 102 w 278"/>
              <a:gd name="T5" fmla="*/ 438 h 466"/>
              <a:gd name="T6" fmla="*/ 94 w 278"/>
              <a:gd name="T7" fmla="*/ 450 h 466"/>
              <a:gd name="T8" fmla="*/ 86 w 278"/>
              <a:gd name="T9" fmla="*/ 450 h 466"/>
              <a:gd name="T10" fmla="*/ 76 w 278"/>
              <a:gd name="T11" fmla="*/ 452 h 466"/>
              <a:gd name="T12" fmla="*/ 78 w 278"/>
              <a:gd name="T13" fmla="*/ 462 h 466"/>
              <a:gd name="T14" fmla="*/ 68 w 278"/>
              <a:gd name="T15" fmla="*/ 464 h 466"/>
              <a:gd name="T16" fmla="*/ 58 w 278"/>
              <a:gd name="T17" fmla="*/ 464 h 466"/>
              <a:gd name="T18" fmla="*/ 42 w 278"/>
              <a:gd name="T19" fmla="*/ 466 h 466"/>
              <a:gd name="T20" fmla="*/ 22 w 278"/>
              <a:gd name="T21" fmla="*/ 466 h 466"/>
              <a:gd name="T22" fmla="*/ 12 w 278"/>
              <a:gd name="T23" fmla="*/ 458 h 466"/>
              <a:gd name="T24" fmla="*/ 14 w 278"/>
              <a:gd name="T25" fmla="*/ 458 h 466"/>
              <a:gd name="T26" fmla="*/ 0 w 278"/>
              <a:gd name="T27" fmla="*/ 26 h 466"/>
              <a:gd name="T28" fmla="*/ 0 w 278"/>
              <a:gd name="T29" fmla="*/ 26 h 466"/>
              <a:gd name="T30" fmla="*/ 22 w 278"/>
              <a:gd name="T31" fmla="*/ 24 h 466"/>
              <a:gd name="T32" fmla="*/ 84 w 278"/>
              <a:gd name="T33" fmla="*/ 16 h 466"/>
              <a:gd name="T34" fmla="*/ 146 w 278"/>
              <a:gd name="T35" fmla="*/ 8 h 466"/>
              <a:gd name="T36" fmla="*/ 188 w 278"/>
              <a:gd name="T37" fmla="*/ 0 h 466"/>
              <a:gd name="T38" fmla="*/ 188 w 278"/>
              <a:gd name="T39" fmla="*/ 0 h 466"/>
              <a:gd name="T40" fmla="*/ 234 w 278"/>
              <a:gd name="T41" fmla="*/ 136 h 466"/>
              <a:gd name="T42" fmla="*/ 254 w 278"/>
              <a:gd name="T43" fmla="*/ 158 h 466"/>
              <a:gd name="T44" fmla="*/ 246 w 278"/>
              <a:gd name="T45" fmla="*/ 172 h 466"/>
              <a:gd name="T46" fmla="*/ 248 w 278"/>
              <a:gd name="T47" fmla="*/ 194 h 466"/>
              <a:gd name="T48" fmla="*/ 268 w 278"/>
              <a:gd name="T49" fmla="*/ 216 h 466"/>
              <a:gd name="T50" fmla="*/ 270 w 278"/>
              <a:gd name="T51" fmla="*/ 238 h 466"/>
              <a:gd name="T52" fmla="*/ 262 w 278"/>
              <a:gd name="T53" fmla="*/ 250 h 466"/>
              <a:gd name="T54" fmla="*/ 262 w 278"/>
              <a:gd name="T55" fmla="*/ 262 h 466"/>
              <a:gd name="T56" fmla="*/ 264 w 278"/>
              <a:gd name="T57" fmla="*/ 286 h 466"/>
              <a:gd name="T58" fmla="*/ 274 w 278"/>
              <a:gd name="T59" fmla="*/ 296 h 466"/>
              <a:gd name="T60" fmla="*/ 276 w 278"/>
              <a:gd name="T61" fmla="*/ 332 h 466"/>
              <a:gd name="T62" fmla="*/ 278 w 278"/>
              <a:gd name="T63" fmla="*/ 354 h 466"/>
              <a:gd name="T64" fmla="*/ 206 w 278"/>
              <a:gd name="T65" fmla="*/ 372 h 466"/>
              <a:gd name="T66" fmla="*/ 116 w 278"/>
              <a:gd name="T67" fmla="*/ 378 h 466"/>
              <a:gd name="T68" fmla="*/ 80 w 278"/>
              <a:gd name="T69" fmla="*/ 382 h 466"/>
              <a:gd name="T70" fmla="*/ 72 w 278"/>
              <a:gd name="T71" fmla="*/ 404 h 466"/>
              <a:gd name="T72" fmla="*/ 92 w 278"/>
              <a:gd name="T73" fmla="*/ 416 h 466"/>
              <a:gd name="T74" fmla="*/ 110 w 278"/>
              <a:gd name="T75" fmla="*/ 414 h 4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8"/>
              <a:gd name="T115" fmla="*/ 0 h 466"/>
              <a:gd name="T116" fmla="*/ 278 w 278"/>
              <a:gd name="T117" fmla="*/ 466 h 46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8" h="466">
                <a:moveTo>
                  <a:pt x="110" y="414"/>
                </a:moveTo>
                <a:lnTo>
                  <a:pt x="102" y="426"/>
                </a:lnTo>
                <a:lnTo>
                  <a:pt x="102" y="438"/>
                </a:lnTo>
                <a:lnTo>
                  <a:pt x="94" y="450"/>
                </a:lnTo>
                <a:lnTo>
                  <a:pt x="86" y="450"/>
                </a:lnTo>
                <a:lnTo>
                  <a:pt x="76" y="452"/>
                </a:lnTo>
                <a:lnTo>
                  <a:pt x="78" y="462"/>
                </a:lnTo>
                <a:lnTo>
                  <a:pt x="68" y="464"/>
                </a:lnTo>
                <a:lnTo>
                  <a:pt x="58" y="464"/>
                </a:lnTo>
                <a:lnTo>
                  <a:pt x="42" y="466"/>
                </a:lnTo>
                <a:lnTo>
                  <a:pt x="22" y="466"/>
                </a:lnTo>
                <a:lnTo>
                  <a:pt x="12" y="458"/>
                </a:lnTo>
                <a:lnTo>
                  <a:pt x="14" y="458"/>
                </a:lnTo>
                <a:lnTo>
                  <a:pt x="0" y="26"/>
                </a:lnTo>
                <a:lnTo>
                  <a:pt x="22" y="24"/>
                </a:lnTo>
                <a:lnTo>
                  <a:pt x="84" y="16"/>
                </a:lnTo>
                <a:lnTo>
                  <a:pt x="146" y="8"/>
                </a:lnTo>
                <a:lnTo>
                  <a:pt x="188" y="0"/>
                </a:lnTo>
                <a:lnTo>
                  <a:pt x="234" y="136"/>
                </a:lnTo>
                <a:lnTo>
                  <a:pt x="254" y="158"/>
                </a:lnTo>
                <a:lnTo>
                  <a:pt x="246" y="172"/>
                </a:lnTo>
                <a:lnTo>
                  <a:pt x="248" y="194"/>
                </a:lnTo>
                <a:lnTo>
                  <a:pt x="268" y="216"/>
                </a:lnTo>
                <a:lnTo>
                  <a:pt x="270" y="238"/>
                </a:lnTo>
                <a:lnTo>
                  <a:pt x="262" y="250"/>
                </a:lnTo>
                <a:lnTo>
                  <a:pt x="262" y="262"/>
                </a:lnTo>
                <a:lnTo>
                  <a:pt x="264" y="286"/>
                </a:lnTo>
                <a:lnTo>
                  <a:pt x="274" y="296"/>
                </a:lnTo>
                <a:lnTo>
                  <a:pt x="276" y="332"/>
                </a:lnTo>
                <a:lnTo>
                  <a:pt x="278" y="354"/>
                </a:lnTo>
                <a:lnTo>
                  <a:pt x="206" y="372"/>
                </a:lnTo>
                <a:lnTo>
                  <a:pt x="116" y="378"/>
                </a:lnTo>
                <a:lnTo>
                  <a:pt x="80" y="382"/>
                </a:lnTo>
                <a:lnTo>
                  <a:pt x="72" y="404"/>
                </a:lnTo>
                <a:lnTo>
                  <a:pt x="92" y="416"/>
                </a:lnTo>
                <a:lnTo>
                  <a:pt x="110" y="414"/>
                </a:lnTo>
                <a:close/>
              </a:path>
            </a:pathLst>
          </a:custGeom>
          <a:solidFill>
            <a:srgbClr val="72BE44"/>
          </a:solidFill>
          <a:ln w="3175">
            <a:solidFill>
              <a:schemeClr val="bg1"/>
            </a:solidFill>
            <a:round/>
            <a:headEnd/>
            <a:tailEnd/>
          </a:ln>
        </p:spPr>
        <p:txBody>
          <a:bodyPr/>
          <a:lstStyle/>
          <a:p>
            <a:pPr eaLnBrk="0" hangingPunct="0"/>
            <a:endParaRPr lang="en-US" dirty="0"/>
          </a:p>
        </p:txBody>
      </p:sp>
      <p:sp>
        <p:nvSpPr>
          <p:cNvPr id="24" name="Freeform 9"/>
          <p:cNvSpPr>
            <a:spLocks/>
          </p:cNvSpPr>
          <p:nvPr/>
        </p:nvSpPr>
        <p:spPr bwMode="auto">
          <a:xfrm>
            <a:off x="4167954" y="3590652"/>
            <a:ext cx="342119" cy="605789"/>
          </a:xfrm>
          <a:custGeom>
            <a:avLst/>
            <a:gdLst>
              <a:gd name="T0" fmla="*/ 82 w 258"/>
              <a:gd name="T1" fmla="*/ 12 h 458"/>
              <a:gd name="T2" fmla="*/ 72 w 258"/>
              <a:gd name="T3" fmla="*/ 12 h 458"/>
              <a:gd name="T4" fmla="*/ 64 w 258"/>
              <a:gd name="T5" fmla="*/ 24 h 458"/>
              <a:gd name="T6" fmla="*/ 64 w 258"/>
              <a:gd name="T7" fmla="*/ 48 h 458"/>
              <a:gd name="T8" fmla="*/ 66 w 258"/>
              <a:gd name="T9" fmla="*/ 60 h 458"/>
              <a:gd name="T10" fmla="*/ 58 w 258"/>
              <a:gd name="T11" fmla="*/ 72 h 458"/>
              <a:gd name="T12" fmla="*/ 50 w 258"/>
              <a:gd name="T13" fmla="*/ 72 h 458"/>
              <a:gd name="T14" fmla="*/ 32 w 258"/>
              <a:gd name="T15" fmla="*/ 84 h 458"/>
              <a:gd name="T16" fmla="*/ 32 w 258"/>
              <a:gd name="T17" fmla="*/ 96 h 458"/>
              <a:gd name="T18" fmla="*/ 26 w 258"/>
              <a:gd name="T19" fmla="*/ 120 h 458"/>
              <a:gd name="T20" fmla="*/ 26 w 258"/>
              <a:gd name="T21" fmla="*/ 132 h 458"/>
              <a:gd name="T22" fmla="*/ 28 w 258"/>
              <a:gd name="T23" fmla="*/ 144 h 458"/>
              <a:gd name="T24" fmla="*/ 20 w 258"/>
              <a:gd name="T25" fmla="*/ 144 h 458"/>
              <a:gd name="T26" fmla="*/ 20 w 258"/>
              <a:gd name="T27" fmla="*/ 156 h 458"/>
              <a:gd name="T28" fmla="*/ 30 w 258"/>
              <a:gd name="T29" fmla="*/ 168 h 458"/>
              <a:gd name="T30" fmla="*/ 30 w 258"/>
              <a:gd name="T31" fmla="*/ 180 h 458"/>
              <a:gd name="T32" fmla="*/ 24 w 258"/>
              <a:gd name="T33" fmla="*/ 202 h 458"/>
              <a:gd name="T34" fmla="*/ 24 w 258"/>
              <a:gd name="T35" fmla="*/ 202 h 458"/>
              <a:gd name="T36" fmla="*/ 26 w 258"/>
              <a:gd name="T37" fmla="*/ 214 h 458"/>
              <a:gd name="T38" fmla="*/ 26 w 258"/>
              <a:gd name="T39" fmla="*/ 226 h 458"/>
              <a:gd name="T40" fmla="*/ 18 w 258"/>
              <a:gd name="T41" fmla="*/ 226 h 458"/>
              <a:gd name="T42" fmla="*/ 28 w 258"/>
              <a:gd name="T43" fmla="*/ 238 h 458"/>
              <a:gd name="T44" fmla="*/ 28 w 258"/>
              <a:gd name="T45" fmla="*/ 250 h 458"/>
              <a:gd name="T46" fmla="*/ 38 w 258"/>
              <a:gd name="T47" fmla="*/ 260 h 458"/>
              <a:gd name="T48" fmla="*/ 38 w 258"/>
              <a:gd name="T49" fmla="*/ 270 h 458"/>
              <a:gd name="T50" fmla="*/ 30 w 258"/>
              <a:gd name="T51" fmla="*/ 272 h 458"/>
              <a:gd name="T52" fmla="*/ 22 w 258"/>
              <a:gd name="T53" fmla="*/ 296 h 458"/>
              <a:gd name="T54" fmla="*/ 14 w 258"/>
              <a:gd name="T55" fmla="*/ 308 h 458"/>
              <a:gd name="T56" fmla="*/ 6 w 258"/>
              <a:gd name="T57" fmla="*/ 320 h 458"/>
              <a:gd name="T58" fmla="*/ 8 w 258"/>
              <a:gd name="T59" fmla="*/ 356 h 458"/>
              <a:gd name="T60" fmla="*/ 0 w 258"/>
              <a:gd name="T61" fmla="*/ 368 h 458"/>
              <a:gd name="T62" fmla="*/ 2 w 258"/>
              <a:gd name="T63" fmla="*/ 380 h 458"/>
              <a:gd name="T64" fmla="*/ 2 w 258"/>
              <a:gd name="T65" fmla="*/ 390 h 458"/>
              <a:gd name="T66" fmla="*/ 74 w 258"/>
              <a:gd name="T67" fmla="*/ 384 h 458"/>
              <a:gd name="T68" fmla="*/ 146 w 258"/>
              <a:gd name="T69" fmla="*/ 380 h 458"/>
              <a:gd name="T70" fmla="*/ 148 w 258"/>
              <a:gd name="T71" fmla="*/ 392 h 458"/>
              <a:gd name="T72" fmla="*/ 140 w 258"/>
              <a:gd name="T73" fmla="*/ 404 h 458"/>
              <a:gd name="T74" fmla="*/ 140 w 258"/>
              <a:gd name="T75" fmla="*/ 416 h 458"/>
              <a:gd name="T76" fmla="*/ 148 w 258"/>
              <a:gd name="T77" fmla="*/ 414 h 458"/>
              <a:gd name="T78" fmla="*/ 160 w 258"/>
              <a:gd name="T79" fmla="*/ 426 h 458"/>
              <a:gd name="T80" fmla="*/ 170 w 258"/>
              <a:gd name="T81" fmla="*/ 438 h 458"/>
              <a:gd name="T82" fmla="*/ 168 w 258"/>
              <a:gd name="T83" fmla="*/ 438 h 458"/>
              <a:gd name="T84" fmla="*/ 182 w 258"/>
              <a:gd name="T85" fmla="*/ 448 h 458"/>
              <a:gd name="T86" fmla="*/ 196 w 258"/>
              <a:gd name="T87" fmla="*/ 458 h 458"/>
              <a:gd name="T88" fmla="*/ 214 w 258"/>
              <a:gd name="T89" fmla="*/ 456 h 458"/>
              <a:gd name="T90" fmla="*/ 232 w 258"/>
              <a:gd name="T91" fmla="*/ 456 h 458"/>
              <a:gd name="T92" fmla="*/ 240 w 258"/>
              <a:gd name="T93" fmla="*/ 442 h 458"/>
              <a:gd name="T94" fmla="*/ 258 w 258"/>
              <a:gd name="T95" fmla="*/ 432 h 458"/>
              <a:gd name="T96" fmla="*/ 244 w 258"/>
              <a:gd name="T97" fmla="*/ 0 h 458"/>
              <a:gd name="T98" fmla="*/ 242 w 258"/>
              <a:gd name="T99" fmla="*/ 0 h 458"/>
              <a:gd name="T100" fmla="*/ 206 w 258"/>
              <a:gd name="T101" fmla="*/ 4 h 458"/>
              <a:gd name="T102" fmla="*/ 142 w 258"/>
              <a:gd name="T103" fmla="*/ 8 h 458"/>
              <a:gd name="T104" fmla="*/ 80 w 258"/>
              <a:gd name="T105" fmla="*/ 12 h 458"/>
              <a:gd name="T106" fmla="*/ 82 w 258"/>
              <a:gd name="T107" fmla="*/ 12 h 45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58"/>
              <a:gd name="T163" fmla="*/ 0 h 458"/>
              <a:gd name="T164" fmla="*/ 258 w 258"/>
              <a:gd name="T165" fmla="*/ 458 h 45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58" h="458">
                <a:moveTo>
                  <a:pt x="82" y="12"/>
                </a:moveTo>
                <a:lnTo>
                  <a:pt x="72" y="12"/>
                </a:lnTo>
                <a:lnTo>
                  <a:pt x="64" y="24"/>
                </a:lnTo>
                <a:lnTo>
                  <a:pt x="64" y="48"/>
                </a:lnTo>
                <a:lnTo>
                  <a:pt x="66" y="60"/>
                </a:lnTo>
                <a:lnTo>
                  <a:pt x="58" y="72"/>
                </a:lnTo>
                <a:lnTo>
                  <a:pt x="50" y="72"/>
                </a:lnTo>
                <a:lnTo>
                  <a:pt x="32" y="84"/>
                </a:lnTo>
                <a:lnTo>
                  <a:pt x="32" y="96"/>
                </a:lnTo>
                <a:lnTo>
                  <a:pt x="26" y="120"/>
                </a:lnTo>
                <a:lnTo>
                  <a:pt x="26" y="132"/>
                </a:lnTo>
                <a:lnTo>
                  <a:pt x="28" y="144"/>
                </a:lnTo>
                <a:lnTo>
                  <a:pt x="20" y="144"/>
                </a:lnTo>
                <a:lnTo>
                  <a:pt x="20" y="156"/>
                </a:lnTo>
                <a:lnTo>
                  <a:pt x="30" y="168"/>
                </a:lnTo>
                <a:lnTo>
                  <a:pt x="30" y="180"/>
                </a:lnTo>
                <a:lnTo>
                  <a:pt x="24" y="202"/>
                </a:lnTo>
                <a:lnTo>
                  <a:pt x="26" y="214"/>
                </a:lnTo>
                <a:lnTo>
                  <a:pt x="26" y="226"/>
                </a:lnTo>
                <a:lnTo>
                  <a:pt x="18" y="226"/>
                </a:lnTo>
                <a:lnTo>
                  <a:pt x="28" y="238"/>
                </a:lnTo>
                <a:lnTo>
                  <a:pt x="28" y="250"/>
                </a:lnTo>
                <a:lnTo>
                  <a:pt x="38" y="260"/>
                </a:lnTo>
                <a:lnTo>
                  <a:pt x="38" y="270"/>
                </a:lnTo>
                <a:lnTo>
                  <a:pt x="30" y="272"/>
                </a:lnTo>
                <a:lnTo>
                  <a:pt x="22" y="296"/>
                </a:lnTo>
                <a:lnTo>
                  <a:pt x="14" y="308"/>
                </a:lnTo>
                <a:lnTo>
                  <a:pt x="6" y="320"/>
                </a:lnTo>
                <a:lnTo>
                  <a:pt x="8" y="356"/>
                </a:lnTo>
                <a:lnTo>
                  <a:pt x="0" y="368"/>
                </a:lnTo>
                <a:lnTo>
                  <a:pt x="2" y="380"/>
                </a:lnTo>
                <a:lnTo>
                  <a:pt x="2" y="390"/>
                </a:lnTo>
                <a:lnTo>
                  <a:pt x="74" y="384"/>
                </a:lnTo>
                <a:lnTo>
                  <a:pt x="146" y="380"/>
                </a:lnTo>
                <a:lnTo>
                  <a:pt x="148" y="392"/>
                </a:lnTo>
                <a:lnTo>
                  <a:pt x="140" y="404"/>
                </a:lnTo>
                <a:lnTo>
                  <a:pt x="140" y="416"/>
                </a:lnTo>
                <a:lnTo>
                  <a:pt x="148" y="414"/>
                </a:lnTo>
                <a:lnTo>
                  <a:pt x="160" y="426"/>
                </a:lnTo>
                <a:lnTo>
                  <a:pt x="170" y="438"/>
                </a:lnTo>
                <a:lnTo>
                  <a:pt x="168" y="438"/>
                </a:lnTo>
                <a:lnTo>
                  <a:pt x="182" y="448"/>
                </a:lnTo>
                <a:lnTo>
                  <a:pt x="196" y="458"/>
                </a:lnTo>
                <a:lnTo>
                  <a:pt x="214" y="456"/>
                </a:lnTo>
                <a:lnTo>
                  <a:pt x="232" y="456"/>
                </a:lnTo>
                <a:lnTo>
                  <a:pt x="240" y="442"/>
                </a:lnTo>
                <a:lnTo>
                  <a:pt x="258" y="432"/>
                </a:lnTo>
                <a:lnTo>
                  <a:pt x="244" y="0"/>
                </a:lnTo>
                <a:lnTo>
                  <a:pt x="242" y="0"/>
                </a:lnTo>
                <a:lnTo>
                  <a:pt x="206" y="4"/>
                </a:lnTo>
                <a:lnTo>
                  <a:pt x="142" y="8"/>
                </a:lnTo>
                <a:lnTo>
                  <a:pt x="80" y="12"/>
                </a:lnTo>
                <a:lnTo>
                  <a:pt x="82" y="12"/>
                </a:lnTo>
                <a:close/>
              </a:path>
            </a:pathLst>
          </a:custGeom>
          <a:solidFill>
            <a:srgbClr val="72BE44"/>
          </a:solidFill>
          <a:ln w="3175">
            <a:solidFill>
              <a:schemeClr val="bg1"/>
            </a:solidFill>
            <a:round/>
            <a:headEnd/>
            <a:tailEnd/>
          </a:ln>
        </p:spPr>
        <p:txBody>
          <a:bodyPr/>
          <a:lstStyle/>
          <a:p>
            <a:pPr eaLnBrk="0" hangingPunct="0"/>
            <a:endParaRPr lang="en-US" dirty="0"/>
          </a:p>
        </p:txBody>
      </p:sp>
      <p:sp>
        <p:nvSpPr>
          <p:cNvPr id="25" name="Freeform 10"/>
          <p:cNvSpPr>
            <a:spLocks/>
          </p:cNvSpPr>
          <p:nvPr/>
        </p:nvSpPr>
        <p:spPr bwMode="auto">
          <a:xfrm>
            <a:off x="3890119" y="3857592"/>
            <a:ext cx="585089" cy="490297"/>
          </a:xfrm>
          <a:custGeom>
            <a:avLst/>
            <a:gdLst>
              <a:gd name="T0" fmla="*/ 56 w 442"/>
              <a:gd name="T1" fmla="*/ 316 h 370"/>
              <a:gd name="T2" fmla="*/ 102 w 442"/>
              <a:gd name="T3" fmla="*/ 312 h 370"/>
              <a:gd name="T4" fmla="*/ 144 w 442"/>
              <a:gd name="T5" fmla="*/ 332 h 370"/>
              <a:gd name="T6" fmla="*/ 176 w 442"/>
              <a:gd name="T7" fmla="*/ 332 h 370"/>
              <a:gd name="T8" fmla="*/ 184 w 442"/>
              <a:gd name="T9" fmla="*/ 318 h 370"/>
              <a:gd name="T10" fmla="*/ 182 w 442"/>
              <a:gd name="T11" fmla="*/ 306 h 370"/>
              <a:gd name="T12" fmla="*/ 210 w 442"/>
              <a:gd name="T13" fmla="*/ 304 h 370"/>
              <a:gd name="T14" fmla="*/ 230 w 442"/>
              <a:gd name="T15" fmla="*/ 328 h 370"/>
              <a:gd name="T16" fmla="*/ 258 w 442"/>
              <a:gd name="T17" fmla="*/ 336 h 370"/>
              <a:gd name="T18" fmla="*/ 268 w 442"/>
              <a:gd name="T19" fmla="*/ 348 h 370"/>
              <a:gd name="T20" fmla="*/ 304 w 442"/>
              <a:gd name="T21" fmla="*/ 358 h 370"/>
              <a:gd name="T22" fmla="*/ 330 w 442"/>
              <a:gd name="T23" fmla="*/ 344 h 370"/>
              <a:gd name="T24" fmla="*/ 358 w 442"/>
              <a:gd name="T25" fmla="*/ 354 h 370"/>
              <a:gd name="T26" fmla="*/ 384 w 442"/>
              <a:gd name="T27" fmla="*/ 316 h 370"/>
              <a:gd name="T28" fmla="*/ 384 w 442"/>
              <a:gd name="T29" fmla="*/ 340 h 370"/>
              <a:gd name="T30" fmla="*/ 404 w 442"/>
              <a:gd name="T31" fmla="*/ 362 h 370"/>
              <a:gd name="T32" fmla="*/ 428 w 442"/>
              <a:gd name="T33" fmla="*/ 364 h 370"/>
              <a:gd name="T34" fmla="*/ 440 w 442"/>
              <a:gd name="T35" fmla="*/ 348 h 370"/>
              <a:gd name="T36" fmla="*/ 420 w 442"/>
              <a:gd name="T37" fmla="*/ 336 h 370"/>
              <a:gd name="T38" fmla="*/ 392 w 442"/>
              <a:gd name="T39" fmla="*/ 326 h 370"/>
              <a:gd name="T40" fmla="*/ 392 w 442"/>
              <a:gd name="T41" fmla="*/ 316 h 370"/>
              <a:gd name="T42" fmla="*/ 400 w 442"/>
              <a:gd name="T43" fmla="*/ 290 h 370"/>
              <a:gd name="T44" fmla="*/ 398 w 442"/>
              <a:gd name="T45" fmla="*/ 280 h 370"/>
              <a:gd name="T46" fmla="*/ 360 w 442"/>
              <a:gd name="T47" fmla="*/ 258 h 370"/>
              <a:gd name="T48" fmla="*/ 334 w 442"/>
              <a:gd name="T49" fmla="*/ 274 h 370"/>
              <a:gd name="T50" fmla="*/ 332 w 442"/>
              <a:gd name="T51" fmla="*/ 250 h 370"/>
              <a:gd name="T52" fmla="*/ 360 w 442"/>
              <a:gd name="T53" fmla="*/ 248 h 370"/>
              <a:gd name="T54" fmla="*/ 380 w 442"/>
              <a:gd name="T55" fmla="*/ 236 h 370"/>
              <a:gd name="T56" fmla="*/ 350 w 442"/>
              <a:gd name="T57" fmla="*/ 214 h 370"/>
              <a:gd name="T58" fmla="*/ 356 w 442"/>
              <a:gd name="T59" fmla="*/ 178 h 370"/>
              <a:gd name="T60" fmla="*/ 212 w 442"/>
              <a:gd name="T61" fmla="*/ 178 h 370"/>
              <a:gd name="T62" fmla="*/ 216 w 442"/>
              <a:gd name="T63" fmla="*/ 118 h 370"/>
              <a:gd name="T64" fmla="*/ 240 w 442"/>
              <a:gd name="T65" fmla="*/ 70 h 370"/>
              <a:gd name="T66" fmla="*/ 238 w 442"/>
              <a:gd name="T67" fmla="*/ 48 h 370"/>
              <a:gd name="T68" fmla="*/ 236 w 442"/>
              <a:gd name="T69" fmla="*/ 24 h 370"/>
              <a:gd name="T70" fmla="*/ 234 w 442"/>
              <a:gd name="T71" fmla="*/ 0 h 370"/>
              <a:gd name="T72" fmla="*/ 0 w 442"/>
              <a:gd name="T73" fmla="*/ 52 h 370"/>
              <a:gd name="T74" fmla="*/ 6 w 442"/>
              <a:gd name="T75" fmla="*/ 122 h 370"/>
              <a:gd name="T76" fmla="*/ 44 w 442"/>
              <a:gd name="T77" fmla="*/ 154 h 370"/>
              <a:gd name="T78" fmla="*/ 58 w 442"/>
              <a:gd name="T79" fmla="*/ 210 h 370"/>
              <a:gd name="T80" fmla="*/ 42 w 442"/>
              <a:gd name="T81" fmla="*/ 248 h 370"/>
              <a:gd name="T82" fmla="*/ 54 w 442"/>
              <a:gd name="T83" fmla="*/ 282 h 370"/>
              <a:gd name="T84" fmla="*/ 38 w 442"/>
              <a:gd name="T85" fmla="*/ 318 h 3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42"/>
              <a:gd name="T130" fmla="*/ 0 h 370"/>
              <a:gd name="T131" fmla="*/ 442 w 442"/>
              <a:gd name="T132" fmla="*/ 370 h 3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42" h="370">
                <a:moveTo>
                  <a:pt x="38" y="318"/>
                </a:moveTo>
                <a:lnTo>
                  <a:pt x="48" y="316"/>
                </a:lnTo>
                <a:lnTo>
                  <a:pt x="56" y="316"/>
                </a:lnTo>
                <a:lnTo>
                  <a:pt x="74" y="314"/>
                </a:lnTo>
                <a:lnTo>
                  <a:pt x="92" y="314"/>
                </a:lnTo>
                <a:lnTo>
                  <a:pt x="102" y="312"/>
                </a:lnTo>
                <a:lnTo>
                  <a:pt x="120" y="312"/>
                </a:lnTo>
                <a:lnTo>
                  <a:pt x="138" y="322"/>
                </a:lnTo>
                <a:lnTo>
                  <a:pt x="144" y="332"/>
                </a:lnTo>
                <a:lnTo>
                  <a:pt x="156" y="336"/>
                </a:lnTo>
                <a:lnTo>
                  <a:pt x="166" y="332"/>
                </a:lnTo>
                <a:lnTo>
                  <a:pt x="176" y="332"/>
                </a:lnTo>
                <a:lnTo>
                  <a:pt x="184" y="330"/>
                </a:lnTo>
                <a:lnTo>
                  <a:pt x="194" y="318"/>
                </a:lnTo>
                <a:lnTo>
                  <a:pt x="184" y="318"/>
                </a:lnTo>
                <a:lnTo>
                  <a:pt x="174" y="320"/>
                </a:lnTo>
                <a:lnTo>
                  <a:pt x="182" y="312"/>
                </a:lnTo>
                <a:lnTo>
                  <a:pt x="182" y="306"/>
                </a:lnTo>
                <a:lnTo>
                  <a:pt x="192" y="306"/>
                </a:lnTo>
                <a:lnTo>
                  <a:pt x="200" y="306"/>
                </a:lnTo>
                <a:lnTo>
                  <a:pt x="210" y="304"/>
                </a:lnTo>
                <a:lnTo>
                  <a:pt x="218" y="304"/>
                </a:lnTo>
                <a:lnTo>
                  <a:pt x="220" y="316"/>
                </a:lnTo>
                <a:lnTo>
                  <a:pt x="230" y="328"/>
                </a:lnTo>
                <a:lnTo>
                  <a:pt x="238" y="326"/>
                </a:lnTo>
                <a:lnTo>
                  <a:pt x="248" y="326"/>
                </a:lnTo>
                <a:lnTo>
                  <a:pt x="258" y="336"/>
                </a:lnTo>
                <a:lnTo>
                  <a:pt x="256" y="348"/>
                </a:lnTo>
                <a:lnTo>
                  <a:pt x="260" y="348"/>
                </a:lnTo>
                <a:lnTo>
                  <a:pt x="268" y="348"/>
                </a:lnTo>
                <a:lnTo>
                  <a:pt x="286" y="358"/>
                </a:lnTo>
                <a:lnTo>
                  <a:pt x="294" y="366"/>
                </a:lnTo>
                <a:lnTo>
                  <a:pt x="304" y="358"/>
                </a:lnTo>
                <a:lnTo>
                  <a:pt x="312" y="356"/>
                </a:lnTo>
                <a:lnTo>
                  <a:pt x="322" y="356"/>
                </a:lnTo>
                <a:lnTo>
                  <a:pt x="330" y="344"/>
                </a:lnTo>
                <a:lnTo>
                  <a:pt x="340" y="354"/>
                </a:lnTo>
                <a:lnTo>
                  <a:pt x="350" y="354"/>
                </a:lnTo>
                <a:lnTo>
                  <a:pt x="358" y="354"/>
                </a:lnTo>
                <a:lnTo>
                  <a:pt x="366" y="340"/>
                </a:lnTo>
                <a:lnTo>
                  <a:pt x="376" y="328"/>
                </a:lnTo>
                <a:lnTo>
                  <a:pt x="384" y="316"/>
                </a:lnTo>
                <a:lnTo>
                  <a:pt x="388" y="322"/>
                </a:lnTo>
                <a:lnTo>
                  <a:pt x="392" y="326"/>
                </a:lnTo>
                <a:lnTo>
                  <a:pt x="384" y="340"/>
                </a:lnTo>
                <a:lnTo>
                  <a:pt x="394" y="340"/>
                </a:lnTo>
                <a:lnTo>
                  <a:pt x="404" y="350"/>
                </a:lnTo>
                <a:lnTo>
                  <a:pt x="404" y="362"/>
                </a:lnTo>
                <a:lnTo>
                  <a:pt x="414" y="370"/>
                </a:lnTo>
                <a:lnTo>
                  <a:pt x="424" y="370"/>
                </a:lnTo>
                <a:lnTo>
                  <a:pt x="428" y="364"/>
                </a:lnTo>
                <a:lnTo>
                  <a:pt x="432" y="360"/>
                </a:lnTo>
                <a:lnTo>
                  <a:pt x="442" y="358"/>
                </a:lnTo>
                <a:lnTo>
                  <a:pt x="440" y="348"/>
                </a:lnTo>
                <a:lnTo>
                  <a:pt x="440" y="336"/>
                </a:lnTo>
                <a:lnTo>
                  <a:pt x="430" y="336"/>
                </a:lnTo>
                <a:lnTo>
                  <a:pt x="420" y="336"/>
                </a:lnTo>
                <a:lnTo>
                  <a:pt x="412" y="338"/>
                </a:lnTo>
                <a:lnTo>
                  <a:pt x="402" y="326"/>
                </a:lnTo>
                <a:lnTo>
                  <a:pt x="392" y="326"/>
                </a:lnTo>
                <a:lnTo>
                  <a:pt x="388" y="324"/>
                </a:lnTo>
                <a:lnTo>
                  <a:pt x="384" y="316"/>
                </a:lnTo>
                <a:lnTo>
                  <a:pt x="392" y="316"/>
                </a:lnTo>
                <a:lnTo>
                  <a:pt x="400" y="302"/>
                </a:lnTo>
                <a:lnTo>
                  <a:pt x="390" y="292"/>
                </a:lnTo>
                <a:lnTo>
                  <a:pt x="400" y="290"/>
                </a:lnTo>
                <a:lnTo>
                  <a:pt x="398" y="276"/>
                </a:lnTo>
                <a:lnTo>
                  <a:pt x="408" y="280"/>
                </a:lnTo>
                <a:lnTo>
                  <a:pt x="398" y="280"/>
                </a:lnTo>
                <a:lnTo>
                  <a:pt x="388" y="270"/>
                </a:lnTo>
                <a:lnTo>
                  <a:pt x="370" y="258"/>
                </a:lnTo>
                <a:lnTo>
                  <a:pt x="360" y="258"/>
                </a:lnTo>
                <a:lnTo>
                  <a:pt x="352" y="272"/>
                </a:lnTo>
                <a:lnTo>
                  <a:pt x="344" y="272"/>
                </a:lnTo>
                <a:lnTo>
                  <a:pt x="334" y="274"/>
                </a:lnTo>
                <a:lnTo>
                  <a:pt x="324" y="262"/>
                </a:lnTo>
                <a:lnTo>
                  <a:pt x="324" y="250"/>
                </a:lnTo>
                <a:lnTo>
                  <a:pt x="332" y="250"/>
                </a:lnTo>
                <a:lnTo>
                  <a:pt x="340" y="238"/>
                </a:lnTo>
                <a:lnTo>
                  <a:pt x="350" y="248"/>
                </a:lnTo>
                <a:lnTo>
                  <a:pt x="360" y="248"/>
                </a:lnTo>
                <a:lnTo>
                  <a:pt x="370" y="246"/>
                </a:lnTo>
                <a:lnTo>
                  <a:pt x="380" y="236"/>
                </a:lnTo>
                <a:lnTo>
                  <a:pt x="370" y="224"/>
                </a:lnTo>
                <a:lnTo>
                  <a:pt x="358" y="212"/>
                </a:lnTo>
                <a:lnTo>
                  <a:pt x="350" y="214"/>
                </a:lnTo>
                <a:lnTo>
                  <a:pt x="350" y="202"/>
                </a:lnTo>
                <a:lnTo>
                  <a:pt x="358" y="190"/>
                </a:lnTo>
                <a:lnTo>
                  <a:pt x="356" y="178"/>
                </a:lnTo>
                <a:lnTo>
                  <a:pt x="284" y="182"/>
                </a:lnTo>
                <a:lnTo>
                  <a:pt x="212" y="188"/>
                </a:lnTo>
                <a:lnTo>
                  <a:pt x="212" y="178"/>
                </a:lnTo>
                <a:lnTo>
                  <a:pt x="210" y="166"/>
                </a:lnTo>
                <a:lnTo>
                  <a:pt x="218" y="154"/>
                </a:lnTo>
                <a:lnTo>
                  <a:pt x="216" y="118"/>
                </a:lnTo>
                <a:lnTo>
                  <a:pt x="224" y="106"/>
                </a:lnTo>
                <a:lnTo>
                  <a:pt x="232" y="94"/>
                </a:lnTo>
                <a:lnTo>
                  <a:pt x="240" y="70"/>
                </a:lnTo>
                <a:lnTo>
                  <a:pt x="248" y="68"/>
                </a:lnTo>
                <a:lnTo>
                  <a:pt x="248" y="58"/>
                </a:lnTo>
                <a:lnTo>
                  <a:pt x="238" y="48"/>
                </a:lnTo>
                <a:lnTo>
                  <a:pt x="238" y="36"/>
                </a:lnTo>
                <a:lnTo>
                  <a:pt x="228" y="24"/>
                </a:lnTo>
                <a:lnTo>
                  <a:pt x="236" y="24"/>
                </a:lnTo>
                <a:lnTo>
                  <a:pt x="236" y="12"/>
                </a:lnTo>
                <a:lnTo>
                  <a:pt x="234" y="0"/>
                </a:lnTo>
                <a:lnTo>
                  <a:pt x="8" y="16"/>
                </a:lnTo>
                <a:lnTo>
                  <a:pt x="8" y="28"/>
                </a:lnTo>
                <a:lnTo>
                  <a:pt x="0" y="52"/>
                </a:lnTo>
                <a:lnTo>
                  <a:pt x="2" y="76"/>
                </a:lnTo>
                <a:lnTo>
                  <a:pt x="4" y="98"/>
                </a:lnTo>
                <a:lnTo>
                  <a:pt x="6" y="122"/>
                </a:lnTo>
                <a:lnTo>
                  <a:pt x="24" y="132"/>
                </a:lnTo>
                <a:lnTo>
                  <a:pt x="34" y="144"/>
                </a:lnTo>
                <a:lnTo>
                  <a:pt x="44" y="154"/>
                </a:lnTo>
                <a:lnTo>
                  <a:pt x="46" y="178"/>
                </a:lnTo>
                <a:lnTo>
                  <a:pt x="56" y="188"/>
                </a:lnTo>
                <a:lnTo>
                  <a:pt x="58" y="210"/>
                </a:lnTo>
                <a:lnTo>
                  <a:pt x="50" y="224"/>
                </a:lnTo>
                <a:lnTo>
                  <a:pt x="50" y="236"/>
                </a:lnTo>
                <a:lnTo>
                  <a:pt x="42" y="248"/>
                </a:lnTo>
                <a:lnTo>
                  <a:pt x="52" y="258"/>
                </a:lnTo>
                <a:lnTo>
                  <a:pt x="52" y="270"/>
                </a:lnTo>
                <a:lnTo>
                  <a:pt x="54" y="282"/>
                </a:lnTo>
                <a:lnTo>
                  <a:pt x="46" y="294"/>
                </a:lnTo>
                <a:lnTo>
                  <a:pt x="32" y="318"/>
                </a:lnTo>
                <a:lnTo>
                  <a:pt x="38" y="318"/>
                </a:lnTo>
                <a:close/>
              </a:path>
            </a:pathLst>
          </a:custGeom>
          <a:solidFill>
            <a:srgbClr val="72BE44"/>
          </a:solidFill>
          <a:ln w="3175">
            <a:solidFill>
              <a:schemeClr val="bg1"/>
            </a:solidFill>
            <a:round/>
            <a:headEnd/>
            <a:tailEnd/>
          </a:ln>
        </p:spPr>
        <p:txBody>
          <a:bodyPr/>
          <a:lstStyle/>
          <a:p>
            <a:pPr eaLnBrk="0" hangingPunct="0"/>
            <a:endParaRPr lang="en-US" dirty="0"/>
          </a:p>
        </p:txBody>
      </p:sp>
      <p:sp>
        <p:nvSpPr>
          <p:cNvPr id="26" name="Freeform 11"/>
          <p:cNvSpPr>
            <a:spLocks/>
          </p:cNvSpPr>
          <p:nvPr/>
        </p:nvSpPr>
        <p:spPr bwMode="auto">
          <a:xfrm>
            <a:off x="2546704" y="3437025"/>
            <a:ext cx="1419682" cy="1349952"/>
          </a:xfrm>
          <a:custGeom>
            <a:avLst/>
            <a:gdLst>
              <a:gd name="T0" fmla="*/ 22 w 1073"/>
              <a:gd name="T1" fmla="*/ 442 h 1020"/>
              <a:gd name="T2" fmla="*/ 82 w 1073"/>
              <a:gd name="T3" fmla="*/ 508 h 1020"/>
              <a:gd name="T4" fmla="*/ 132 w 1073"/>
              <a:gd name="T5" fmla="*/ 564 h 1020"/>
              <a:gd name="T6" fmla="*/ 144 w 1073"/>
              <a:gd name="T7" fmla="*/ 610 h 1020"/>
              <a:gd name="T8" fmla="*/ 174 w 1073"/>
              <a:gd name="T9" fmla="*/ 654 h 1020"/>
              <a:gd name="T10" fmla="*/ 240 w 1073"/>
              <a:gd name="T11" fmla="*/ 696 h 1020"/>
              <a:gd name="T12" fmla="*/ 278 w 1073"/>
              <a:gd name="T13" fmla="*/ 704 h 1020"/>
              <a:gd name="T14" fmla="*/ 300 w 1073"/>
              <a:gd name="T15" fmla="*/ 656 h 1020"/>
              <a:gd name="T16" fmla="*/ 336 w 1073"/>
              <a:gd name="T17" fmla="*/ 642 h 1020"/>
              <a:gd name="T18" fmla="*/ 372 w 1073"/>
              <a:gd name="T19" fmla="*/ 640 h 1020"/>
              <a:gd name="T20" fmla="*/ 428 w 1073"/>
              <a:gd name="T21" fmla="*/ 658 h 1020"/>
              <a:gd name="T22" fmla="*/ 468 w 1073"/>
              <a:gd name="T23" fmla="*/ 702 h 1020"/>
              <a:gd name="T24" fmla="*/ 509 w 1073"/>
              <a:gd name="T25" fmla="*/ 770 h 1020"/>
              <a:gd name="T26" fmla="*/ 541 w 1073"/>
              <a:gd name="T27" fmla="*/ 814 h 1020"/>
              <a:gd name="T28" fmla="*/ 571 w 1073"/>
              <a:gd name="T29" fmla="*/ 846 h 1020"/>
              <a:gd name="T30" fmla="*/ 583 w 1073"/>
              <a:gd name="T31" fmla="*/ 904 h 1020"/>
              <a:gd name="T32" fmla="*/ 605 w 1073"/>
              <a:gd name="T33" fmla="*/ 950 h 1020"/>
              <a:gd name="T34" fmla="*/ 633 w 1073"/>
              <a:gd name="T35" fmla="*/ 970 h 1020"/>
              <a:gd name="T36" fmla="*/ 671 w 1073"/>
              <a:gd name="T37" fmla="*/ 992 h 1020"/>
              <a:gd name="T38" fmla="*/ 709 w 1073"/>
              <a:gd name="T39" fmla="*/ 1000 h 1020"/>
              <a:gd name="T40" fmla="*/ 755 w 1073"/>
              <a:gd name="T41" fmla="*/ 1020 h 1020"/>
              <a:gd name="T42" fmla="*/ 781 w 1073"/>
              <a:gd name="T43" fmla="*/ 1006 h 1020"/>
              <a:gd name="T44" fmla="*/ 807 w 1073"/>
              <a:gd name="T45" fmla="*/ 982 h 1020"/>
              <a:gd name="T46" fmla="*/ 775 w 1073"/>
              <a:gd name="T47" fmla="*/ 924 h 1020"/>
              <a:gd name="T48" fmla="*/ 789 w 1073"/>
              <a:gd name="T49" fmla="*/ 970 h 1020"/>
              <a:gd name="T50" fmla="*/ 761 w 1073"/>
              <a:gd name="T51" fmla="*/ 972 h 1020"/>
              <a:gd name="T52" fmla="*/ 747 w 1073"/>
              <a:gd name="T53" fmla="*/ 914 h 1020"/>
              <a:gd name="T54" fmla="*/ 763 w 1073"/>
              <a:gd name="T55" fmla="*/ 868 h 1020"/>
              <a:gd name="T56" fmla="*/ 811 w 1073"/>
              <a:gd name="T57" fmla="*/ 794 h 1020"/>
              <a:gd name="T58" fmla="*/ 871 w 1073"/>
              <a:gd name="T59" fmla="*/ 754 h 1020"/>
              <a:gd name="T60" fmla="*/ 933 w 1073"/>
              <a:gd name="T61" fmla="*/ 716 h 1020"/>
              <a:gd name="T62" fmla="*/ 975 w 1073"/>
              <a:gd name="T63" fmla="*/ 676 h 1020"/>
              <a:gd name="T64" fmla="*/ 1019 w 1073"/>
              <a:gd name="T65" fmla="*/ 650 h 1020"/>
              <a:gd name="T66" fmla="*/ 1047 w 1073"/>
              <a:gd name="T67" fmla="*/ 636 h 1020"/>
              <a:gd name="T68" fmla="*/ 1067 w 1073"/>
              <a:gd name="T69" fmla="*/ 576 h 1020"/>
              <a:gd name="T70" fmla="*/ 1073 w 1073"/>
              <a:gd name="T71" fmla="*/ 528 h 1020"/>
              <a:gd name="T72" fmla="*/ 1049 w 1073"/>
              <a:gd name="T73" fmla="*/ 462 h 1020"/>
              <a:gd name="T74" fmla="*/ 1017 w 1073"/>
              <a:gd name="T75" fmla="*/ 394 h 1020"/>
              <a:gd name="T76" fmla="*/ 1023 w 1073"/>
              <a:gd name="T77" fmla="*/ 334 h 1020"/>
              <a:gd name="T78" fmla="*/ 1009 w 1073"/>
              <a:gd name="T79" fmla="*/ 266 h 1020"/>
              <a:gd name="T80" fmla="*/ 981 w 1073"/>
              <a:gd name="T81" fmla="*/ 268 h 1020"/>
              <a:gd name="T82" fmla="*/ 943 w 1073"/>
              <a:gd name="T83" fmla="*/ 258 h 1020"/>
              <a:gd name="T84" fmla="*/ 907 w 1073"/>
              <a:gd name="T85" fmla="*/ 250 h 1020"/>
              <a:gd name="T86" fmla="*/ 873 w 1073"/>
              <a:gd name="T87" fmla="*/ 264 h 1020"/>
              <a:gd name="T88" fmla="*/ 827 w 1073"/>
              <a:gd name="T89" fmla="*/ 268 h 1020"/>
              <a:gd name="T90" fmla="*/ 789 w 1073"/>
              <a:gd name="T91" fmla="*/ 236 h 1020"/>
              <a:gd name="T92" fmla="*/ 763 w 1073"/>
              <a:gd name="T93" fmla="*/ 260 h 1020"/>
              <a:gd name="T94" fmla="*/ 725 w 1073"/>
              <a:gd name="T95" fmla="*/ 252 h 1020"/>
              <a:gd name="T96" fmla="*/ 697 w 1073"/>
              <a:gd name="T97" fmla="*/ 230 h 1020"/>
              <a:gd name="T98" fmla="*/ 669 w 1073"/>
              <a:gd name="T99" fmla="*/ 232 h 1020"/>
              <a:gd name="T100" fmla="*/ 643 w 1073"/>
              <a:gd name="T101" fmla="*/ 234 h 1020"/>
              <a:gd name="T102" fmla="*/ 607 w 1073"/>
              <a:gd name="T103" fmla="*/ 226 h 1020"/>
              <a:gd name="T104" fmla="*/ 587 w 1073"/>
              <a:gd name="T105" fmla="*/ 204 h 1020"/>
              <a:gd name="T106" fmla="*/ 551 w 1073"/>
              <a:gd name="T107" fmla="*/ 206 h 1020"/>
              <a:gd name="T108" fmla="*/ 545 w 1073"/>
              <a:gd name="T109" fmla="*/ 8 h 1020"/>
              <a:gd name="T110" fmla="*/ 210 w 1073"/>
              <a:gd name="T111" fmla="*/ 418 h 1020"/>
              <a:gd name="T112" fmla="*/ 2 w 1073"/>
              <a:gd name="T113" fmla="*/ 422 h 10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73"/>
              <a:gd name="T172" fmla="*/ 0 h 1020"/>
              <a:gd name="T173" fmla="*/ 1073 w 1073"/>
              <a:gd name="T174" fmla="*/ 1020 h 102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73" h="1020">
                <a:moveTo>
                  <a:pt x="2" y="422"/>
                </a:moveTo>
                <a:lnTo>
                  <a:pt x="10" y="420"/>
                </a:lnTo>
                <a:lnTo>
                  <a:pt x="20" y="432"/>
                </a:lnTo>
                <a:lnTo>
                  <a:pt x="22" y="442"/>
                </a:lnTo>
                <a:lnTo>
                  <a:pt x="42" y="466"/>
                </a:lnTo>
                <a:lnTo>
                  <a:pt x="52" y="476"/>
                </a:lnTo>
                <a:lnTo>
                  <a:pt x="70" y="486"/>
                </a:lnTo>
                <a:lnTo>
                  <a:pt x="82" y="508"/>
                </a:lnTo>
                <a:lnTo>
                  <a:pt x="92" y="520"/>
                </a:lnTo>
                <a:lnTo>
                  <a:pt x="120" y="542"/>
                </a:lnTo>
                <a:lnTo>
                  <a:pt x="130" y="552"/>
                </a:lnTo>
                <a:lnTo>
                  <a:pt x="132" y="564"/>
                </a:lnTo>
                <a:lnTo>
                  <a:pt x="142" y="574"/>
                </a:lnTo>
                <a:lnTo>
                  <a:pt x="142" y="586"/>
                </a:lnTo>
                <a:lnTo>
                  <a:pt x="144" y="598"/>
                </a:lnTo>
                <a:lnTo>
                  <a:pt x="144" y="610"/>
                </a:lnTo>
                <a:lnTo>
                  <a:pt x="152" y="620"/>
                </a:lnTo>
                <a:lnTo>
                  <a:pt x="154" y="632"/>
                </a:lnTo>
                <a:lnTo>
                  <a:pt x="164" y="642"/>
                </a:lnTo>
                <a:lnTo>
                  <a:pt x="174" y="654"/>
                </a:lnTo>
                <a:lnTo>
                  <a:pt x="184" y="664"/>
                </a:lnTo>
                <a:lnTo>
                  <a:pt x="194" y="676"/>
                </a:lnTo>
                <a:lnTo>
                  <a:pt x="202" y="676"/>
                </a:lnTo>
                <a:lnTo>
                  <a:pt x="240" y="696"/>
                </a:lnTo>
                <a:lnTo>
                  <a:pt x="250" y="706"/>
                </a:lnTo>
                <a:lnTo>
                  <a:pt x="258" y="706"/>
                </a:lnTo>
                <a:lnTo>
                  <a:pt x="268" y="706"/>
                </a:lnTo>
                <a:lnTo>
                  <a:pt x="278" y="704"/>
                </a:lnTo>
                <a:lnTo>
                  <a:pt x="286" y="692"/>
                </a:lnTo>
                <a:lnTo>
                  <a:pt x="294" y="680"/>
                </a:lnTo>
                <a:lnTo>
                  <a:pt x="292" y="668"/>
                </a:lnTo>
                <a:lnTo>
                  <a:pt x="300" y="656"/>
                </a:lnTo>
                <a:lnTo>
                  <a:pt x="308" y="644"/>
                </a:lnTo>
                <a:lnTo>
                  <a:pt x="318" y="644"/>
                </a:lnTo>
                <a:lnTo>
                  <a:pt x="328" y="642"/>
                </a:lnTo>
                <a:lnTo>
                  <a:pt x="336" y="642"/>
                </a:lnTo>
                <a:lnTo>
                  <a:pt x="344" y="630"/>
                </a:lnTo>
                <a:lnTo>
                  <a:pt x="344" y="642"/>
                </a:lnTo>
                <a:lnTo>
                  <a:pt x="354" y="640"/>
                </a:lnTo>
                <a:lnTo>
                  <a:pt x="372" y="640"/>
                </a:lnTo>
                <a:lnTo>
                  <a:pt x="390" y="638"/>
                </a:lnTo>
                <a:lnTo>
                  <a:pt x="408" y="636"/>
                </a:lnTo>
                <a:lnTo>
                  <a:pt x="418" y="648"/>
                </a:lnTo>
                <a:lnTo>
                  <a:pt x="428" y="658"/>
                </a:lnTo>
                <a:lnTo>
                  <a:pt x="436" y="658"/>
                </a:lnTo>
                <a:lnTo>
                  <a:pt x="446" y="668"/>
                </a:lnTo>
                <a:lnTo>
                  <a:pt x="456" y="680"/>
                </a:lnTo>
                <a:lnTo>
                  <a:pt x="468" y="702"/>
                </a:lnTo>
                <a:lnTo>
                  <a:pt x="478" y="714"/>
                </a:lnTo>
                <a:lnTo>
                  <a:pt x="488" y="736"/>
                </a:lnTo>
                <a:lnTo>
                  <a:pt x="500" y="758"/>
                </a:lnTo>
                <a:lnTo>
                  <a:pt x="509" y="770"/>
                </a:lnTo>
                <a:lnTo>
                  <a:pt x="511" y="780"/>
                </a:lnTo>
                <a:lnTo>
                  <a:pt x="529" y="790"/>
                </a:lnTo>
                <a:lnTo>
                  <a:pt x="531" y="802"/>
                </a:lnTo>
                <a:lnTo>
                  <a:pt x="541" y="814"/>
                </a:lnTo>
                <a:lnTo>
                  <a:pt x="541" y="826"/>
                </a:lnTo>
                <a:lnTo>
                  <a:pt x="551" y="836"/>
                </a:lnTo>
                <a:lnTo>
                  <a:pt x="561" y="846"/>
                </a:lnTo>
                <a:lnTo>
                  <a:pt x="571" y="846"/>
                </a:lnTo>
                <a:lnTo>
                  <a:pt x="579" y="858"/>
                </a:lnTo>
                <a:lnTo>
                  <a:pt x="581" y="882"/>
                </a:lnTo>
                <a:lnTo>
                  <a:pt x="581" y="892"/>
                </a:lnTo>
                <a:lnTo>
                  <a:pt x="583" y="904"/>
                </a:lnTo>
                <a:lnTo>
                  <a:pt x="585" y="926"/>
                </a:lnTo>
                <a:lnTo>
                  <a:pt x="593" y="926"/>
                </a:lnTo>
                <a:lnTo>
                  <a:pt x="595" y="938"/>
                </a:lnTo>
                <a:lnTo>
                  <a:pt x="605" y="950"/>
                </a:lnTo>
                <a:lnTo>
                  <a:pt x="607" y="960"/>
                </a:lnTo>
                <a:lnTo>
                  <a:pt x="615" y="970"/>
                </a:lnTo>
                <a:lnTo>
                  <a:pt x="623" y="970"/>
                </a:lnTo>
                <a:lnTo>
                  <a:pt x="633" y="970"/>
                </a:lnTo>
                <a:lnTo>
                  <a:pt x="643" y="982"/>
                </a:lnTo>
                <a:lnTo>
                  <a:pt x="653" y="980"/>
                </a:lnTo>
                <a:lnTo>
                  <a:pt x="663" y="980"/>
                </a:lnTo>
                <a:lnTo>
                  <a:pt x="671" y="992"/>
                </a:lnTo>
                <a:lnTo>
                  <a:pt x="679" y="990"/>
                </a:lnTo>
                <a:lnTo>
                  <a:pt x="689" y="1000"/>
                </a:lnTo>
                <a:lnTo>
                  <a:pt x="699" y="1000"/>
                </a:lnTo>
                <a:lnTo>
                  <a:pt x="709" y="1000"/>
                </a:lnTo>
                <a:lnTo>
                  <a:pt x="717" y="998"/>
                </a:lnTo>
                <a:lnTo>
                  <a:pt x="727" y="998"/>
                </a:lnTo>
                <a:lnTo>
                  <a:pt x="735" y="1010"/>
                </a:lnTo>
                <a:lnTo>
                  <a:pt x="755" y="1020"/>
                </a:lnTo>
                <a:lnTo>
                  <a:pt x="763" y="1018"/>
                </a:lnTo>
                <a:lnTo>
                  <a:pt x="773" y="1018"/>
                </a:lnTo>
                <a:lnTo>
                  <a:pt x="773" y="1006"/>
                </a:lnTo>
                <a:lnTo>
                  <a:pt x="781" y="1006"/>
                </a:lnTo>
                <a:lnTo>
                  <a:pt x="791" y="1006"/>
                </a:lnTo>
                <a:lnTo>
                  <a:pt x="799" y="1004"/>
                </a:lnTo>
                <a:lnTo>
                  <a:pt x="799" y="992"/>
                </a:lnTo>
                <a:lnTo>
                  <a:pt x="807" y="982"/>
                </a:lnTo>
                <a:lnTo>
                  <a:pt x="797" y="982"/>
                </a:lnTo>
                <a:lnTo>
                  <a:pt x="797" y="970"/>
                </a:lnTo>
                <a:lnTo>
                  <a:pt x="787" y="958"/>
                </a:lnTo>
                <a:lnTo>
                  <a:pt x="775" y="924"/>
                </a:lnTo>
                <a:lnTo>
                  <a:pt x="765" y="914"/>
                </a:lnTo>
                <a:lnTo>
                  <a:pt x="767" y="938"/>
                </a:lnTo>
                <a:lnTo>
                  <a:pt x="777" y="948"/>
                </a:lnTo>
                <a:lnTo>
                  <a:pt x="789" y="970"/>
                </a:lnTo>
                <a:lnTo>
                  <a:pt x="779" y="984"/>
                </a:lnTo>
                <a:lnTo>
                  <a:pt x="771" y="984"/>
                </a:lnTo>
                <a:lnTo>
                  <a:pt x="769" y="972"/>
                </a:lnTo>
                <a:lnTo>
                  <a:pt x="761" y="972"/>
                </a:lnTo>
                <a:lnTo>
                  <a:pt x="759" y="948"/>
                </a:lnTo>
                <a:lnTo>
                  <a:pt x="749" y="938"/>
                </a:lnTo>
                <a:lnTo>
                  <a:pt x="749" y="926"/>
                </a:lnTo>
                <a:lnTo>
                  <a:pt x="747" y="914"/>
                </a:lnTo>
                <a:lnTo>
                  <a:pt x="747" y="904"/>
                </a:lnTo>
                <a:lnTo>
                  <a:pt x="755" y="890"/>
                </a:lnTo>
                <a:lnTo>
                  <a:pt x="763" y="878"/>
                </a:lnTo>
                <a:lnTo>
                  <a:pt x="763" y="868"/>
                </a:lnTo>
                <a:lnTo>
                  <a:pt x="779" y="842"/>
                </a:lnTo>
                <a:lnTo>
                  <a:pt x="785" y="818"/>
                </a:lnTo>
                <a:lnTo>
                  <a:pt x="803" y="806"/>
                </a:lnTo>
                <a:lnTo>
                  <a:pt x="811" y="794"/>
                </a:lnTo>
                <a:lnTo>
                  <a:pt x="829" y="780"/>
                </a:lnTo>
                <a:lnTo>
                  <a:pt x="837" y="780"/>
                </a:lnTo>
                <a:lnTo>
                  <a:pt x="855" y="766"/>
                </a:lnTo>
                <a:lnTo>
                  <a:pt x="871" y="754"/>
                </a:lnTo>
                <a:lnTo>
                  <a:pt x="887" y="742"/>
                </a:lnTo>
                <a:lnTo>
                  <a:pt x="907" y="728"/>
                </a:lnTo>
                <a:lnTo>
                  <a:pt x="923" y="726"/>
                </a:lnTo>
                <a:lnTo>
                  <a:pt x="933" y="716"/>
                </a:lnTo>
                <a:lnTo>
                  <a:pt x="951" y="714"/>
                </a:lnTo>
                <a:lnTo>
                  <a:pt x="959" y="702"/>
                </a:lnTo>
                <a:lnTo>
                  <a:pt x="967" y="690"/>
                </a:lnTo>
                <a:lnTo>
                  <a:pt x="975" y="676"/>
                </a:lnTo>
                <a:lnTo>
                  <a:pt x="983" y="664"/>
                </a:lnTo>
                <a:lnTo>
                  <a:pt x="993" y="664"/>
                </a:lnTo>
                <a:lnTo>
                  <a:pt x="1001" y="664"/>
                </a:lnTo>
                <a:lnTo>
                  <a:pt x="1019" y="650"/>
                </a:lnTo>
                <a:lnTo>
                  <a:pt x="1027" y="650"/>
                </a:lnTo>
                <a:lnTo>
                  <a:pt x="1045" y="636"/>
                </a:lnTo>
                <a:lnTo>
                  <a:pt x="1053" y="636"/>
                </a:lnTo>
                <a:lnTo>
                  <a:pt x="1047" y="636"/>
                </a:lnTo>
                <a:lnTo>
                  <a:pt x="1061" y="612"/>
                </a:lnTo>
                <a:lnTo>
                  <a:pt x="1069" y="600"/>
                </a:lnTo>
                <a:lnTo>
                  <a:pt x="1067" y="588"/>
                </a:lnTo>
                <a:lnTo>
                  <a:pt x="1067" y="576"/>
                </a:lnTo>
                <a:lnTo>
                  <a:pt x="1057" y="566"/>
                </a:lnTo>
                <a:lnTo>
                  <a:pt x="1065" y="554"/>
                </a:lnTo>
                <a:lnTo>
                  <a:pt x="1065" y="542"/>
                </a:lnTo>
                <a:lnTo>
                  <a:pt x="1073" y="528"/>
                </a:lnTo>
                <a:lnTo>
                  <a:pt x="1071" y="506"/>
                </a:lnTo>
                <a:lnTo>
                  <a:pt x="1061" y="496"/>
                </a:lnTo>
                <a:lnTo>
                  <a:pt x="1059" y="472"/>
                </a:lnTo>
                <a:lnTo>
                  <a:pt x="1049" y="462"/>
                </a:lnTo>
                <a:lnTo>
                  <a:pt x="1039" y="450"/>
                </a:lnTo>
                <a:lnTo>
                  <a:pt x="1021" y="440"/>
                </a:lnTo>
                <a:lnTo>
                  <a:pt x="1019" y="416"/>
                </a:lnTo>
                <a:lnTo>
                  <a:pt x="1017" y="394"/>
                </a:lnTo>
                <a:lnTo>
                  <a:pt x="1015" y="370"/>
                </a:lnTo>
                <a:lnTo>
                  <a:pt x="1023" y="346"/>
                </a:lnTo>
                <a:lnTo>
                  <a:pt x="1023" y="334"/>
                </a:lnTo>
                <a:lnTo>
                  <a:pt x="1021" y="312"/>
                </a:lnTo>
                <a:lnTo>
                  <a:pt x="1019" y="288"/>
                </a:lnTo>
                <a:lnTo>
                  <a:pt x="1019" y="276"/>
                </a:lnTo>
                <a:lnTo>
                  <a:pt x="1009" y="266"/>
                </a:lnTo>
                <a:lnTo>
                  <a:pt x="991" y="266"/>
                </a:lnTo>
                <a:lnTo>
                  <a:pt x="981" y="268"/>
                </a:lnTo>
                <a:lnTo>
                  <a:pt x="991" y="266"/>
                </a:lnTo>
                <a:lnTo>
                  <a:pt x="981" y="268"/>
                </a:lnTo>
                <a:lnTo>
                  <a:pt x="971" y="268"/>
                </a:lnTo>
                <a:lnTo>
                  <a:pt x="963" y="268"/>
                </a:lnTo>
                <a:lnTo>
                  <a:pt x="953" y="258"/>
                </a:lnTo>
                <a:lnTo>
                  <a:pt x="943" y="258"/>
                </a:lnTo>
                <a:lnTo>
                  <a:pt x="935" y="248"/>
                </a:lnTo>
                <a:lnTo>
                  <a:pt x="925" y="248"/>
                </a:lnTo>
                <a:lnTo>
                  <a:pt x="917" y="250"/>
                </a:lnTo>
                <a:lnTo>
                  <a:pt x="907" y="250"/>
                </a:lnTo>
                <a:lnTo>
                  <a:pt x="899" y="250"/>
                </a:lnTo>
                <a:lnTo>
                  <a:pt x="889" y="252"/>
                </a:lnTo>
                <a:lnTo>
                  <a:pt x="881" y="264"/>
                </a:lnTo>
                <a:lnTo>
                  <a:pt x="873" y="264"/>
                </a:lnTo>
                <a:lnTo>
                  <a:pt x="863" y="264"/>
                </a:lnTo>
                <a:lnTo>
                  <a:pt x="853" y="266"/>
                </a:lnTo>
                <a:lnTo>
                  <a:pt x="845" y="266"/>
                </a:lnTo>
                <a:lnTo>
                  <a:pt x="827" y="268"/>
                </a:lnTo>
                <a:lnTo>
                  <a:pt x="817" y="256"/>
                </a:lnTo>
                <a:lnTo>
                  <a:pt x="809" y="258"/>
                </a:lnTo>
                <a:lnTo>
                  <a:pt x="799" y="246"/>
                </a:lnTo>
                <a:lnTo>
                  <a:pt x="789" y="236"/>
                </a:lnTo>
                <a:lnTo>
                  <a:pt x="781" y="248"/>
                </a:lnTo>
                <a:lnTo>
                  <a:pt x="781" y="260"/>
                </a:lnTo>
                <a:lnTo>
                  <a:pt x="773" y="272"/>
                </a:lnTo>
                <a:lnTo>
                  <a:pt x="763" y="260"/>
                </a:lnTo>
                <a:lnTo>
                  <a:pt x="753" y="262"/>
                </a:lnTo>
                <a:lnTo>
                  <a:pt x="745" y="262"/>
                </a:lnTo>
                <a:lnTo>
                  <a:pt x="735" y="250"/>
                </a:lnTo>
                <a:lnTo>
                  <a:pt x="725" y="252"/>
                </a:lnTo>
                <a:lnTo>
                  <a:pt x="717" y="252"/>
                </a:lnTo>
                <a:lnTo>
                  <a:pt x="707" y="242"/>
                </a:lnTo>
                <a:lnTo>
                  <a:pt x="705" y="230"/>
                </a:lnTo>
                <a:lnTo>
                  <a:pt x="697" y="230"/>
                </a:lnTo>
                <a:lnTo>
                  <a:pt x="687" y="232"/>
                </a:lnTo>
                <a:lnTo>
                  <a:pt x="687" y="220"/>
                </a:lnTo>
                <a:lnTo>
                  <a:pt x="679" y="232"/>
                </a:lnTo>
                <a:lnTo>
                  <a:pt x="669" y="232"/>
                </a:lnTo>
                <a:lnTo>
                  <a:pt x="671" y="244"/>
                </a:lnTo>
                <a:lnTo>
                  <a:pt x="661" y="234"/>
                </a:lnTo>
                <a:lnTo>
                  <a:pt x="651" y="234"/>
                </a:lnTo>
                <a:lnTo>
                  <a:pt x="643" y="234"/>
                </a:lnTo>
                <a:lnTo>
                  <a:pt x="633" y="224"/>
                </a:lnTo>
                <a:lnTo>
                  <a:pt x="623" y="224"/>
                </a:lnTo>
                <a:lnTo>
                  <a:pt x="615" y="226"/>
                </a:lnTo>
                <a:lnTo>
                  <a:pt x="607" y="226"/>
                </a:lnTo>
                <a:lnTo>
                  <a:pt x="597" y="226"/>
                </a:lnTo>
                <a:lnTo>
                  <a:pt x="597" y="214"/>
                </a:lnTo>
                <a:lnTo>
                  <a:pt x="595" y="204"/>
                </a:lnTo>
                <a:lnTo>
                  <a:pt x="587" y="204"/>
                </a:lnTo>
                <a:lnTo>
                  <a:pt x="579" y="216"/>
                </a:lnTo>
                <a:lnTo>
                  <a:pt x="569" y="216"/>
                </a:lnTo>
                <a:lnTo>
                  <a:pt x="561" y="218"/>
                </a:lnTo>
                <a:lnTo>
                  <a:pt x="551" y="206"/>
                </a:lnTo>
                <a:lnTo>
                  <a:pt x="559" y="194"/>
                </a:lnTo>
                <a:lnTo>
                  <a:pt x="549" y="194"/>
                </a:lnTo>
                <a:lnTo>
                  <a:pt x="541" y="196"/>
                </a:lnTo>
                <a:lnTo>
                  <a:pt x="545" y="8"/>
                </a:lnTo>
                <a:lnTo>
                  <a:pt x="326" y="0"/>
                </a:lnTo>
                <a:lnTo>
                  <a:pt x="308" y="2"/>
                </a:lnTo>
                <a:lnTo>
                  <a:pt x="292" y="422"/>
                </a:lnTo>
                <a:lnTo>
                  <a:pt x="210" y="418"/>
                </a:lnTo>
                <a:lnTo>
                  <a:pt x="130" y="412"/>
                </a:lnTo>
                <a:lnTo>
                  <a:pt x="18" y="398"/>
                </a:lnTo>
                <a:lnTo>
                  <a:pt x="0" y="398"/>
                </a:lnTo>
                <a:lnTo>
                  <a:pt x="2" y="422"/>
                </a:lnTo>
                <a:close/>
              </a:path>
            </a:pathLst>
          </a:custGeom>
          <a:solidFill>
            <a:srgbClr val="72BE44"/>
          </a:solidFill>
          <a:ln w="3175">
            <a:solidFill>
              <a:schemeClr val="bg1"/>
            </a:solidFill>
            <a:round/>
            <a:headEnd/>
            <a:tailEnd/>
          </a:ln>
        </p:spPr>
        <p:txBody>
          <a:bodyPr/>
          <a:lstStyle/>
          <a:p>
            <a:pPr eaLnBrk="0" hangingPunct="0"/>
            <a:endParaRPr lang="en-US" dirty="0"/>
          </a:p>
        </p:txBody>
      </p:sp>
      <p:sp>
        <p:nvSpPr>
          <p:cNvPr id="27" name="Freeform 12"/>
          <p:cNvSpPr>
            <a:spLocks/>
          </p:cNvSpPr>
          <p:nvPr/>
        </p:nvSpPr>
        <p:spPr bwMode="auto">
          <a:xfrm>
            <a:off x="3808403" y="3405428"/>
            <a:ext cx="505551" cy="473954"/>
          </a:xfrm>
          <a:custGeom>
            <a:avLst/>
            <a:gdLst>
              <a:gd name="T0" fmla="*/ 354 w 382"/>
              <a:gd name="T1" fmla="*/ 152 h 358"/>
              <a:gd name="T2" fmla="*/ 336 w 382"/>
              <a:gd name="T3" fmla="*/ 164 h 358"/>
              <a:gd name="T4" fmla="*/ 338 w 382"/>
              <a:gd name="T5" fmla="*/ 200 h 358"/>
              <a:gd name="T6" fmla="*/ 322 w 382"/>
              <a:gd name="T7" fmla="*/ 212 h 358"/>
              <a:gd name="T8" fmla="*/ 304 w 382"/>
              <a:gd name="T9" fmla="*/ 236 h 358"/>
              <a:gd name="T10" fmla="*/ 298 w 382"/>
              <a:gd name="T11" fmla="*/ 272 h 358"/>
              <a:gd name="T12" fmla="*/ 292 w 382"/>
              <a:gd name="T13" fmla="*/ 284 h 358"/>
              <a:gd name="T14" fmla="*/ 302 w 382"/>
              <a:gd name="T15" fmla="*/ 308 h 358"/>
              <a:gd name="T16" fmla="*/ 296 w 382"/>
              <a:gd name="T17" fmla="*/ 342 h 358"/>
              <a:gd name="T18" fmla="*/ 70 w 382"/>
              <a:gd name="T19" fmla="*/ 358 h 358"/>
              <a:gd name="T20" fmla="*/ 66 w 382"/>
              <a:gd name="T21" fmla="*/ 312 h 358"/>
              <a:gd name="T22" fmla="*/ 56 w 382"/>
              <a:gd name="T23" fmla="*/ 290 h 358"/>
              <a:gd name="T24" fmla="*/ 28 w 382"/>
              <a:gd name="T25" fmla="*/ 292 h 358"/>
              <a:gd name="T26" fmla="*/ 28 w 382"/>
              <a:gd name="T27" fmla="*/ 164 h 358"/>
              <a:gd name="T28" fmla="*/ 26 w 382"/>
              <a:gd name="T29" fmla="*/ 128 h 358"/>
              <a:gd name="T30" fmla="*/ 14 w 382"/>
              <a:gd name="T31" fmla="*/ 96 h 358"/>
              <a:gd name="T32" fmla="*/ 2 w 382"/>
              <a:gd name="T33" fmla="*/ 60 h 358"/>
              <a:gd name="T34" fmla="*/ 16 w 382"/>
              <a:gd name="T35" fmla="*/ 24 h 358"/>
              <a:gd name="T36" fmla="*/ 62 w 382"/>
              <a:gd name="T37" fmla="*/ 24 h 358"/>
              <a:gd name="T38" fmla="*/ 152 w 382"/>
              <a:gd name="T39" fmla="*/ 18 h 358"/>
              <a:gd name="T40" fmla="*/ 244 w 382"/>
              <a:gd name="T41" fmla="*/ 12 h 358"/>
              <a:gd name="T42" fmla="*/ 332 w 382"/>
              <a:gd name="T43" fmla="*/ 2 h 358"/>
              <a:gd name="T44" fmla="*/ 350 w 382"/>
              <a:gd name="T45" fmla="*/ 0 h 358"/>
              <a:gd name="T46" fmla="*/ 344 w 382"/>
              <a:gd name="T47" fmla="*/ 24 h 358"/>
              <a:gd name="T48" fmla="*/ 326 w 382"/>
              <a:gd name="T49" fmla="*/ 48 h 358"/>
              <a:gd name="T50" fmla="*/ 374 w 382"/>
              <a:gd name="T51" fmla="*/ 52 h 358"/>
              <a:gd name="T52" fmla="*/ 382 w 382"/>
              <a:gd name="T53" fmla="*/ 56 h 358"/>
              <a:gd name="T54" fmla="*/ 376 w 382"/>
              <a:gd name="T55" fmla="*/ 80 h 358"/>
              <a:gd name="T56" fmla="*/ 368 w 382"/>
              <a:gd name="T57" fmla="*/ 92 h 358"/>
              <a:gd name="T58" fmla="*/ 358 w 382"/>
              <a:gd name="T59" fmla="*/ 104 h 358"/>
              <a:gd name="T60" fmla="*/ 350 w 382"/>
              <a:gd name="T61" fmla="*/ 116 h 358"/>
              <a:gd name="T62" fmla="*/ 360 w 382"/>
              <a:gd name="T63" fmla="*/ 128 h 358"/>
              <a:gd name="T64" fmla="*/ 354 w 382"/>
              <a:gd name="T65" fmla="*/ 152 h 3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2"/>
              <a:gd name="T100" fmla="*/ 0 h 358"/>
              <a:gd name="T101" fmla="*/ 382 w 382"/>
              <a:gd name="T102" fmla="*/ 358 h 3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2" h="358">
                <a:moveTo>
                  <a:pt x="362" y="138"/>
                </a:moveTo>
                <a:lnTo>
                  <a:pt x="354" y="152"/>
                </a:lnTo>
                <a:lnTo>
                  <a:pt x="344" y="152"/>
                </a:lnTo>
                <a:lnTo>
                  <a:pt x="336" y="164"/>
                </a:lnTo>
                <a:lnTo>
                  <a:pt x="336" y="188"/>
                </a:lnTo>
                <a:lnTo>
                  <a:pt x="338" y="200"/>
                </a:lnTo>
                <a:lnTo>
                  <a:pt x="330" y="212"/>
                </a:lnTo>
                <a:lnTo>
                  <a:pt x="322" y="212"/>
                </a:lnTo>
                <a:lnTo>
                  <a:pt x="304" y="224"/>
                </a:lnTo>
                <a:lnTo>
                  <a:pt x="304" y="236"/>
                </a:lnTo>
                <a:lnTo>
                  <a:pt x="298" y="260"/>
                </a:lnTo>
                <a:lnTo>
                  <a:pt x="298" y="272"/>
                </a:lnTo>
                <a:lnTo>
                  <a:pt x="300" y="284"/>
                </a:lnTo>
                <a:lnTo>
                  <a:pt x="292" y="284"/>
                </a:lnTo>
                <a:lnTo>
                  <a:pt x="292" y="296"/>
                </a:lnTo>
                <a:lnTo>
                  <a:pt x="302" y="308"/>
                </a:lnTo>
                <a:lnTo>
                  <a:pt x="302" y="320"/>
                </a:lnTo>
                <a:lnTo>
                  <a:pt x="296" y="342"/>
                </a:lnTo>
                <a:lnTo>
                  <a:pt x="70" y="358"/>
                </a:lnTo>
                <a:lnTo>
                  <a:pt x="68" y="336"/>
                </a:lnTo>
                <a:lnTo>
                  <a:pt x="66" y="312"/>
                </a:lnTo>
                <a:lnTo>
                  <a:pt x="66" y="300"/>
                </a:lnTo>
                <a:lnTo>
                  <a:pt x="56" y="290"/>
                </a:lnTo>
                <a:lnTo>
                  <a:pt x="38" y="290"/>
                </a:lnTo>
                <a:lnTo>
                  <a:pt x="28" y="292"/>
                </a:lnTo>
                <a:lnTo>
                  <a:pt x="32" y="210"/>
                </a:lnTo>
                <a:lnTo>
                  <a:pt x="28" y="164"/>
                </a:lnTo>
                <a:lnTo>
                  <a:pt x="26" y="152"/>
                </a:lnTo>
                <a:lnTo>
                  <a:pt x="26" y="128"/>
                </a:lnTo>
                <a:lnTo>
                  <a:pt x="16" y="118"/>
                </a:lnTo>
                <a:lnTo>
                  <a:pt x="14" y="96"/>
                </a:lnTo>
                <a:lnTo>
                  <a:pt x="2" y="72"/>
                </a:lnTo>
                <a:lnTo>
                  <a:pt x="2" y="60"/>
                </a:lnTo>
                <a:lnTo>
                  <a:pt x="0" y="38"/>
                </a:lnTo>
                <a:lnTo>
                  <a:pt x="16" y="24"/>
                </a:lnTo>
                <a:lnTo>
                  <a:pt x="18" y="24"/>
                </a:lnTo>
                <a:lnTo>
                  <a:pt x="62" y="24"/>
                </a:lnTo>
                <a:lnTo>
                  <a:pt x="108" y="22"/>
                </a:lnTo>
                <a:lnTo>
                  <a:pt x="152" y="18"/>
                </a:lnTo>
                <a:lnTo>
                  <a:pt x="198" y="16"/>
                </a:lnTo>
                <a:lnTo>
                  <a:pt x="244" y="12"/>
                </a:lnTo>
                <a:lnTo>
                  <a:pt x="286" y="8"/>
                </a:lnTo>
                <a:lnTo>
                  <a:pt x="332" y="2"/>
                </a:lnTo>
                <a:lnTo>
                  <a:pt x="342" y="2"/>
                </a:lnTo>
                <a:lnTo>
                  <a:pt x="350" y="0"/>
                </a:lnTo>
                <a:lnTo>
                  <a:pt x="352" y="12"/>
                </a:lnTo>
                <a:lnTo>
                  <a:pt x="344" y="24"/>
                </a:lnTo>
                <a:lnTo>
                  <a:pt x="336" y="36"/>
                </a:lnTo>
                <a:lnTo>
                  <a:pt x="326" y="48"/>
                </a:lnTo>
                <a:lnTo>
                  <a:pt x="336" y="48"/>
                </a:lnTo>
                <a:lnTo>
                  <a:pt x="374" y="52"/>
                </a:lnTo>
                <a:lnTo>
                  <a:pt x="374" y="58"/>
                </a:lnTo>
                <a:lnTo>
                  <a:pt x="382" y="56"/>
                </a:lnTo>
                <a:lnTo>
                  <a:pt x="374" y="68"/>
                </a:lnTo>
                <a:lnTo>
                  <a:pt x="376" y="80"/>
                </a:lnTo>
                <a:lnTo>
                  <a:pt x="366" y="80"/>
                </a:lnTo>
                <a:lnTo>
                  <a:pt x="368" y="92"/>
                </a:lnTo>
                <a:lnTo>
                  <a:pt x="368" y="104"/>
                </a:lnTo>
                <a:lnTo>
                  <a:pt x="358" y="104"/>
                </a:lnTo>
                <a:lnTo>
                  <a:pt x="350" y="104"/>
                </a:lnTo>
                <a:lnTo>
                  <a:pt x="350" y="116"/>
                </a:lnTo>
                <a:lnTo>
                  <a:pt x="360" y="116"/>
                </a:lnTo>
                <a:lnTo>
                  <a:pt x="360" y="128"/>
                </a:lnTo>
                <a:lnTo>
                  <a:pt x="362" y="138"/>
                </a:lnTo>
                <a:lnTo>
                  <a:pt x="354" y="152"/>
                </a:lnTo>
                <a:lnTo>
                  <a:pt x="362" y="138"/>
                </a:lnTo>
                <a:close/>
              </a:path>
            </a:pathLst>
          </a:custGeom>
          <a:solidFill>
            <a:srgbClr val="72BE44"/>
          </a:solidFill>
          <a:ln w="3175">
            <a:solidFill>
              <a:schemeClr val="bg1"/>
            </a:solidFill>
            <a:round/>
            <a:headEnd/>
            <a:tailEnd/>
          </a:ln>
        </p:spPr>
        <p:txBody>
          <a:bodyPr/>
          <a:lstStyle/>
          <a:p>
            <a:pPr eaLnBrk="0" hangingPunct="0"/>
            <a:endParaRPr lang="en-US" dirty="0"/>
          </a:p>
        </p:txBody>
      </p:sp>
      <p:sp>
        <p:nvSpPr>
          <p:cNvPr id="28" name="Freeform 13"/>
          <p:cNvSpPr>
            <a:spLocks/>
          </p:cNvSpPr>
          <p:nvPr/>
        </p:nvSpPr>
        <p:spPr bwMode="auto">
          <a:xfrm>
            <a:off x="2970539" y="3362937"/>
            <a:ext cx="887984" cy="433641"/>
          </a:xfrm>
          <a:custGeom>
            <a:avLst/>
            <a:gdLst>
              <a:gd name="T0" fmla="*/ 661 w 671"/>
              <a:gd name="T1" fmla="*/ 324 h 328"/>
              <a:gd name="T2" fmla="*/ 643 w 671"/>
              <a:gd name="T3" fmla="*/ 324 h 328"/>
              <a:gd name="T4" fmla="*/ 623 w 671"/>
              <a:gd name="T5" fmla="*/ 314 h 328"/>
              <a:gd name="T6" fmla="*/ 605 w 671"/>
              <a:gd name="T7" fmla="*/ 304 h 328"/>
              <a:gd name="T8" fmla="*/ 587 w 671"/>
              <a:gd name="T9" fmla="*/ 306 h 328"/>
              <a:gd name="T10" fmla="*/ 569 w 671"/>
              <a:gd name="T11" fmla="*/ 308 h 328"/>
              <a:gd name="T12" fmla="*/ 553 w 671"/>
              <a:gd name="T13" fmla="*/ 320 h 328"/>
              <a:gd name="T14" fmla="*/ 533 w 671"/>
              <a:gd name="T15" fmla="*/ 322 h 328"/>
              <a:gd name="T16" fmla="*/ 507 w 671"/>
              <a:gd name="T17" fmla="*/ 324 h 328"/>
              <a:gd name="T18" fmla="*/ 489 w 671"/>
              <a:gd name="T19" fmla="*/ 314 h 328"/>
              <a:gd name="T20" fmla="*/ 469 w 671"/>
              <a:gd name="T21" fmla="*/ 292 h 328"/>
              <a:gd name="T22" fmla="*/ 461 w 671"/>
              <a:gd name="T23" fmla="*/ 316 h 328"/>
              <a:gd name="T24" fmla="*/ 443 w 671"/>
              <a:gd name="T25" fmla="*/ 316 h 328"/>
              <a:gd name="T26" fmla="*/ 425 w 671"/>
              <a:gd name="T27" fmla="*/ 318 h 328"/>
              <a:gd name="T28" fmla="*/ 405 w 671"/>
              <a:gd name="T29" fmla="*/ 308 h 328"/>
              <a:gd name="T30" fmla="*/ 387 w 671"/>
              <a:gd name="T31" fmla="*/ 298 h 328"/>
              <a:gd name="T32" fmla="*/ 377 w 671"/>
              <a:gd name="T33" fmla="*/ 286 h 328"/>
              <a:gd name="T34" fmla="*/ 367 w 671"/>
              <a:gd name="T35" fmla="*/ 276 h 328"/>
              <a:gd name="T36" fmla="*/ 349 w 671"/>
              <a:gd name="T37" fmla="*/ 288 h 328"/>
              <a:gd name="T38" fmla="*/ 341 w 671"/>
              <a:gd name="T39" fmla="*/ 290 h 328"/>
              <a:gd name="T40" fmla="*/ 323 w 671"/>
              <a:gd name="T41" fmla="*/ 290 h 328"/>
              <a:gd name="T42" fmla="*/ 303 w 671"/>
              <a:gd name="T43" fmla="*/ 280 h 328"/>
              <a:gd name="T44" fmla="*/ 287 w 671"/>
              <a:gd name="T45" fmla="*/ 282 h 328"/>
              <a:gd name="T46" fmla="*/ 277 w 671"/>
              <a:gd name="T47" fmla="*/ 270 h 328"/>
              <a:gd name="T48" fmla="*/ 267 w 671"/>
              <a:gd name="T49" fmla="*/ 260 h 328"/>
              <a:gd name="T50" fmla="*/ 249 w 671"/>
              <a:gd name="T51" fmla="*/ 272 h 328"/>
              <a:gd name="T52" fmla="*/ 231 w 671"/>
              <a:gd name="T53" fmla="*/ 262 h 328"/>
              <a:gd name="T54" fmla="*/ 229 w 671"/>
              <a:gd name="T55" fmla="*/ 250 h 328"/>
              <a:gd name="T56" fmla="*/ 225 w 671"/>
              <a:gd name="T57" fmla="*/ 64 h 328"/>
              <a:gd name="T58" fmla="*/ 0 w 671"/>
              <a:gd name="T59" fmla="*/ 0 h 328"/>
              <a:gd name="T60" fmla="*/ 64 w 671"/>
              <a:gd name="T61" fmla="*/ 6 h 328"/>
              <a:gd name="T62" fmla="*/ 211 w 671"/>
              <a:gd name="T63" fmla="*/ 16 h 328"/>
              <a:gd name="T64" fmla="*/ 359 w 671"/>
              <a:gd name="T65" fmla="*/ 20 h 328"/>
              <a:gd name="T66" fmla="*/ 505 w 671"/>
              <a:gd name="T67" fmla="*/ 18 h 328"/>
              <a:gd name="T68" fmla="*/ 637 w 671"/>
              <a:gd name="T69" fmla="*/ 12 h 328"/>
              <a:gd name="T70" fmla="*/ 651 w 671"/>
              <a:gd name="T71" fmla="*/ 56 h 328"/>
              <a:gd name="T72" fmla="*/ 633 w 671"/>
              <a:gd name="T73" fmla="*/ 70 h 328"/>
              <a:gd name="T74" fmla="*/ 635 w 671"/>
              <a:gd name="T75" fmla="*/ 104 h 328"/>
              <a:gd name="T76" fmla="*/ 649 w 671"/>
              <a:gd name="T77" fmla="*/ 150 h 328"/>
              <a:gd name="T78" fmla="*/ 659 w 671"/>
              <a:gd name="T79" fmla="*/ 184 h 328"/>
              <a:gd name="T80" fmla="*/ 665 w 671"/>
              <a:gd name="T81" fmla="*/ 242 h 328"/>
              <a:gd name="T82" fmla="*/ 671 w 671"/>
              <a:gd name="T83" fmla="*/ 322 h 3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71"/>
              <a:gd name="T127" fmla="*/ 0 h 328"/>
              <a:gd name="T128" fmla="*/ 671 w 671"/>
              <a:gd name="T129" fmla="*/ 328 h 3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71" h="328">
                <a:moveTo>
                  <a:pt x="671" y="322"/>
                </a:moveTo>
                <a:lnTo>
                  <a:pt x="661" y="324"/>
                </a:lnTo>
                <a:lnTo>
                  <a:pt x="651" y="324"/>
                </a:lnTo>
                <a:lnTo>
                  <a:pt x="643" y="324"/>
                </a:lnTo>
                <a:lnTo>
                  <a:pt x="633" y="314"/>
                </a:lnTo>
                <a:lnTo>
                  <a:pt x="623" y="314"/>
                </a:lnTo>
                <a:lnTo>
                  <a:pt x="615" y="304"/>
                </a:lnTo>
                <a:lnTo>
                  <a:pt x="605" y="304"/>
                </a:lnTo>
                <a:lnTo>
                  <a:pt x="597" y="306"/>
                </a:lnTo>
                <a:lnTo>
                  <a:pt x="587" y="306"/>
                </a:lnTo>
                <a:lnTo>
                  <a:pt x="579" y="306"/>
                </a:lnTo>
                <a:lnTo>
                  <a:pt x="569" y="308"/>
                </a:lnTo>
                <a:lnTo>
                  <a:pt x="561" y="320"/>
                </a:lnTo>
                <a:lnTo>
                  <a:pt x="553" y="320"/>
                </a:lnTo>
                <a:lnTo>
                  <a:pt x="543" y="320"/>
                </a:lnTo>
                <a:lnTo>
                  <a:pt x="533" y="322"/>
                </a:lnTo>
                <a:lnTo>
                  <a:pt x="525" y="322"/>
                </a:lnTo>
                <a:lnTo>
                  <a:pt x="507" y="324"/>
                </a:lnTo>
                <a:lnTo>
                  <a:pt x="497" y="312"/>
                </a:lnTo>
                <a:lnTo>
                  <a:pt x="489" y="314"/>
                </a:lnTo>
                <a:lnTo>
                  <a:pt x="479" y="302"/>
                </a:lnTo>
                <a:lnTo>
                  <a:pt x="469" y="292"/>
                </a:lnTo>
                <a:lnTo>
                  <a:pt x="461" y="304"/>
                </a:lnTo>
                <a:lnTo>
                  <a:pt x="461" y="316"/>
                </a:lnTo>
                <a:lnTo>
                  <a:pt x="453" y="328"/>
                </a:lnTo>
                <a:lnTo>
                  <a:pt x="443" y="316"/>
                </a:lnTo>
                <a:lnTo>
                  <a:pt x="433" y="318"/>
                </a:lnTo>
                <a:lnTo>
                  <a:pt x="425" y="318"/>
                </a:lnTo>
                <a:lnTo>
                  <a:pt x="415" y="306"/>
                </a:lnTo>
                <a:lnTo>
                  <a:pt x="405" y="308"/>
                </a:lnTo>
                <a:lnTo>
                  <a:pt x="397" y="308"/>
                </a:lnTo>
                <a:lnTo>
                  <a:pt x="387" y="298"/>
                </a:lnTo>
                <a:lnTo>
                  <a:pt x="385" y="286"/>
                </a:lnTo>
                <a:lnTo>
                  <a:pt x="377" y="286"/>
                </a:lnTo>
                <a:lnTo>
                  <a:pt x="367" y="288"/>
                </a:lnTo>
                <a:lnTo>
                  <a:pt x="367" y="276"/>
                </a:lnTo>
                <a:lnTo>
                  <a:pt x="359" y="288"/>
                </a:lnTo>
                <a:lnTo>
                  <a:pt x="349" y="288"/>
                </a:lnTo>
                <a:lnTo>
                  <a:pt x="351" y="300"/>
                </a:lnTo>
                <a:lnTo>
                  <a:pt x="341" y="290"/>
                </a:lnTo>
                <a:lnTo>
                  <a:pt x="331" y="290"/>
                </a:lnTo>
                <a:lnTo>
                  <a:pt x="323" y="290"/>
                </a:lnTo>
                <a:lnTo>
                  <a:pt x="313" y="280"/>
                </a:lnTo>
                <a:lnTo>
                  <a:pt x="303" y="280"/>
                </a:lnTo>
                <a:lnTo>
                  <a:pt x="295" y="282"/>
                </a:lnTo>
                <a:lnTo>
                  <a:pt x="287" y="282"/>
                </a:lnTo>
                <a:lnTo>
                  <a:pt x="277" y="282"/>
                </a:lnTo>
                <a:lnTo>
                  <a:pt x="277" y="270"/>
                </a:lnTo>
                <a:lnTo>
                  <a:pt x="275" y="260"/>
                </a:lnTo>
                <a:lnTo>
                  <a:pt x="267" y="260"/>
                </a:lnTo>
                <a:lnTo>
                  <a:pt x="259" y="272"/>
                </a:lnTo>
                <a:lnTo>
                  <a:pt x="249" y="272"/>
                </a:lnTo>
                <a:lnTo>
                  <a:pt x="241" y="274"/>
                </a:lnTo>
                <a:lnTo>
                  <a:pt x="231" y="262"/>
                </a:lnTo>
                <a:lnTo>
                  <a:pt x="239" y="250"/>
                </a:lnTo>
                <a:lnTo>
                  <a:pt x="229" y="250"/>
                </a:lnTo>
                <a:lnTo>
                  <a:pt x="221" y="252"/>
                </a:lnTo>
                <a:lnTo>
                  <a:pt x="225" y="64"/>
                </a:lnTo>
                <a:lnTo>
                  <a:pt x="6" y="56"/>
                </a:lnTo>
                <a:lnTo>
                  <a:pt x="0" y="0"/>
                </a:lnTo>
                <a:lnTo>
                  <a:pt x="64" y="6"/>
                </a:lnTo>
                <a:lnTo>
                  <a:pt x="138" y="12"/>
                </a:lnTo>
                <a:lnTo>
                  <a:pt x="211" y="16"/>
                </a:lnTo>
                <a:lnTo>
                  <a:pt x="285" y="20"/>
                </a:lnTo>
                <a:lnTo>
                  <a:pt x="359" y="20"/>
                </a:lnTo>
                <a:lnTo>
                  <a:pt x="431" y="20"/>
                </a:lnTo>
                <a:lnTo>
                  <a:pt x="505" y="18"/>
                </a:lnTo>
                <a:lnTo>
                  <a:pt x="577" y="14"/>
                </a:lnTo>
                <a:lnTo>
                  <a:pt x="637" y="12"/>
                </a:lnTo>
                <a:lnTo>
                  <a:pt x="637" y="10"/>
                </a:lnTo>
                <a:lnTo>
                  <a:pt x="651" y="56"/>
                </a:lnTo>
                <a:lnTo>
                  <a:pt x="649" y="56"/>
                </a:lnTo>
                <a:lnTo>
                  <a:pt x="633" y="70"/>
                </a:lnTo>
                <a:lnTo>
                  <a:pt x="635" y="92"/>
                </a:lnTo>
                <a:lnTo>
                  <a:pt x="635" y="104"/>
                </a:lnTo>
                <a:lnTo>
                  <a:pt x="647" y="128"/>
                </a:lnTo>
                <a:lnTo>
                  <a:pt x="649" y="150"/>
                </a:lnTo>
                <a:lnTo>
                  <a:pt x="659" y="160"/>
                </a:lnTo>
                <a:lnTo>
                  <a:pt x="659" y="184"/>
                </a:lnTo>
                <a:lnTo>
                  <a:pt x="661" y="196"/>
                </a:lnTo>
                <a:lnTo>
                  <a:pt x="665" y="242"/>
                </a:lnTo>
                <a:lnTo>
                  <a:pt x="661" y="324"/>
                </a:lnTo>
                <a:lnTo>
                  <a:pt x="671" y="322"/>
                </a:lnTo>
                <a:close/>
              </a:path>
            </a:pathLst>
          </a:custGeom>
          <a:solidFill>
            <a:srgbClr val="72BE44"/>
          </a:solidFill>
          <a:ln w="3175">
            <a:solidFill>
              <a:schemeClr val="bg1"/>
            </a:solidFill>
            <a:round/>
            <a:headEnd/>
            <a:tailEnd/>
          </a:ln>
        </p:spPr>
        <p:txBody>
          <a:bodyPr/>
          <a:lstStyle/>
          <a:p>
            <a:pPr eaLnBrk="0" hangingPunct="0"/>
            <a:endParaRPr lang="en-US" dirty="0"/>
          </a:p>
        </p:txBody>
      </p:sp>
      <p:sp>
        <p:nvSpPr>
          <p:cNvPr id="29" name="Freeform 14"/>
          <p:cNvSpPr>
            <a:spLocks/>
          </p:cNvSpPr>
          <p:nvPr/>
        </p:nvSpPr>
        <p:spPr bwMode="auto">
          <a:xfrm>
            <a:off x="2274317" y="3299742"/>
            <a:ext cx="703849" cy="737625"/>
          </a:xfrm>
          <a:custGeom>
            <a:avLst/>
            <a:gdLst>
              <a:gd name="T0" fmla="*/ 70 w 532"/>
              <a:gd name="T1" fmla="*/ 0 h 558"/>
              <a:gd name="T2" fmla="*/ 68 w 532"/>
              <a:gd name="T3" fmla="*/ 0 h 558"/>
              <a:gd name="T4" fmla="*/ 146 w 532"/>
              <a:gd name="T5" fmla="*/ 12 h 558"/>
              <a:gd name="T6" fmla="*/ 224 w 532"/>
              <a:gd name="T7" fmla="*/ 22 h 558"/>
              <a:gd name="T8" fmla="*/ 300 w 532"/>
              <a:gd name="T9" fmla="*/ 32 h 558"/>
              <a:gd name="T10" fmla="*/ 378 w 532"/>
              <a:gd name="T11" fmla="*/ 38 h 558"/>
              <a:gd name="T12" fmla="*/ 456 w 532"/>
              <a:gd name="T13" fmla="*/ 44 h 558"/>
              <a:gd name="T14" fmla="*/ 518 w 532"/>
              <a:gd name="T15" fmla="*/ 48 h 558"/>
              <a:gd name="T16" fmla="*/ 526 w 532"/>
              <a:gd name="T17" fmla="*/ 48 h 558"/>
              <a:gd name="T18" fmla="*/ 532 w 532"/>
              <a:gd name="T19" fmla="*/ 104 h 558"/>
              <a:gd name="T20" fmla="*/ 514 w 532"/>
              <a:gd name="T21" fmla="*/ 106 h 558"/>
              <a:gd name="T22" fmla="*/ 498 w 532"/>
              <a:gd name="T23" fmla="*/ 526 h 558"/>
              <a:gd name="T24" fmla="*/ 416 w 532"/>
              <a:gd name="T25" fmla="*/ 522 h 558"/>
              <a:gd name="T26" fmla="*/ 336 w 532"/>
              <a:gd name="T27" fmla="*/ 516 h 558"/>
              <a:gd name="T28" fmla="*/ 224 w 532"/>
              <a:gd name="T29" fmla="*/ 502 h 558"/>
              <a:gd name="T30" fmla="*/ 206 w 532"/>
              <a:gd name="T31" fmla="*/ 502 h 558"/>
              <a:gd name="T32" fmla="*/ 208 w 532"/>
              <a:gd name="T33" fmla="*/ 526 h 558"/>
              <a:gd name="T34" fmla="*/ 80 w 532"/>
              <a:gd name="T35" fmla="*/ 500 h 558"/>
              <a:gd name="T36" fmla="*/ 66 w 532"/>
              <a:gd name="T37" fmla="*/ 558 h 558"/>
              <a:gd name="T38" fmla="*/ 0 w 532"/>
              <a:gd name="T39" fmla="*/ 540 h 558"/>
              <a:gd name="T40" fmla="*/ 70 w 532"/>
              <a:gd name="T41" fmla="*/ 0 h 5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2"/>
              <a:gd name="T64" fmla="*/ 0 h 558"/>
              <a:gd name="T65" fmla="*/ 532 w 532"/>
              <a:gd name="T66" fmla="*/ 558 h 5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2" h="558">
                <a:moveTo>
                  <a:pt x="70" y="0"/>
                </a:moveTo>
                <a:lnTo>
                  <a:pt x="68" y="0"/>
                </a:lnTo>
                <a:lnTo>
                  <a:pt x="146" y="12"/>
                </a:lnTo>
                <a:lnTo>
                  <a:pt x="224" y="22"/>
                </a:lnTo>
                <a:lnTo>
                  <a:pt x="300" y="32"/>
                </a:lnTo>
                <a:lnTo>
                  <a:pt x="378" y="38"/>
                </a:lnTo>
                <a:lnTo>
                  <a:pt x="456" y="44"/>
                </a:lnTo>
                <a:lnTo>
                  <a:pt x="518" y="48"/>
                </a:lnTo>
                <a:lnTo>
                  <a:pt x="526" y="48"/>
                </a:lnTo>
                <a:lnTo>
                  <a:pt x="532" y="104"/>
                </a:lnTo>
                <a:lnTo>
                  <a:pt x="514" y="106"/>
                </a:lnTo>
                <a:lnTo>
                  <a:pt x="498" y="526"/>
                </a:lnTo>
                <a:lnTo>
                  <a:pt x="416" y="522"/>
                </a:lnTo>
                <a:lnTo>
                  <a:pt x="336" y="516"/>
                </a:lnTo>
                <a:lnTo>
                  <a:pt x="224" y="502"/>
                </a:lnTo>
                <a:lnTo>
                  <a:pt x="206" y="502"/>
                </a:lnTo>
                <a:lnTo>
                  <a:pt x="208" y="526"/>
                </a:lnTo>
                <a:lnTo>
                  <a:pt x="80" y="500"/>
                </a:lnTo>
                <a:lnTo>
                  <a:pt x="66" y="558"/>
                </a:lnTo>
                <a:lnTo>
                  <a:pt x="0" y="540"/>
                </a:lnTo>
                <a:lnTo>
                  <a:pt x="70" y="0"/>
                </a:lnTo>
                <a:close/>
              </a:path>
            </a:pathLst>
          </a:custGeom>
          <a:solidFill>
            <a:schemeClr val="accent2"/>
          </a:solidFill>
          <a:ln w="3175">
            <a:solidFill>
              <a:schemeClr val="bg1"/>
            </a:solidFill>
            <a:round/>
            <a:headEnd/>
            <a:tailEnd/>
          </a:ln>
        </p:spPr>
        <p:txBody>
          <a:bodyPr/>
          <a:lstStyle/>
          <a:p>
            <a:pPr eaLnBrk="0" hangingPunct="0"/>
            <a:endParaRPr lang="en-US" dirty="0"/>
          </a:p>
        </p:txBody>
      </p:sp>
      <p:sp>
        <p:nvSpPr>
          <p:cNvPr id="30" name="Freeform 15"/>
          <p:cNvSpPr>
            <a:spLocks/>
          </p:cNvSpPr>
          <p:nvPr/>
        </p:nvSpPr>
        <p:spPr bwMode="auto">
          <a:xfrm>
            <a:off x="1678332" y="3212579"/>
            <a:ext cx="688595" cy="804087"/>
          </a:xfrm>
          <a:custGeom>
            <a:avLst/>
            <a:gdLst>
              <a:gd name="T0" fmla="*/ 450 w 520"/>
              <a:gd name="T1" fmla="*/ 606 h 608"/>
              <a:gd name="T2" fmla="*/ 304 w 520"/>
              <a:gd name="T3" fmla="*/ 594 h 608"/>
              <a:gd name="T4" fmla="*/ 0 w 520"/>
              <a:gd name="T5" fmla="*/ 418 h 608"/>
              <a:gd name="T6" fmla="*/ 10 w 520"/>
              <a:gd name="T7" fmla="*/ 406 h 608"/>
              <a:gd name="T8" fmla="*/ 18 w 520"/>
              <a:gd name="T9" fmla="*/ 404 h 608"/>
              <a:gd name="T10" fmla="*/ 28 w 520"/>
              <a:gd name="T11" fmla="*/ 404 h 608"/>
              <a:gd name="T12" fmla="*/ 36 w 520"/>
              <a:gd name="T13" fmla="*/ 392 h 608"/>
              <a:gd name="T14" fmla="*/ 34 w 520"/>
              <a:gd name="T15" fmla="*/ 380 h 608"/>
              <a:gd name="T16" fmla="*/ 26 w 520"/>
              <a:gd name="T17" fmla="*/ 382 h 608"/>
              <a:gd name="T18" fmla="*/ 16 w 520"/>
              <a:gd name="T19" fmla="*/ 370 h 608"/>
              <a:gd name="T20" fmla="*/ 14 w 520"/>
              <a:gd name="T21" fmla="*/ 360 h 608"/>
              <a:gd name="T22" fmla="*/ 24 w 520"/>
              <a:gd name="T23" fmla="*/ 348 h 608"/>
              <a:gd name="T24" fmla="*/ 32 w 520"/>
              <a:gd name="T25" fmla="*/ 334 h 608"/>
              <a:gd name="T26" fmla="*/ 40 w 520"/>
              <a:gd name="T27" fmla="*/ 322 h 608"/>
              <a:gd name="T28" fmla="*/ 48 w 520"/>
              <a:gd name="T29" fmla="*/ 310 h 608"/>
              <a:gd name="T30" fmla="*/ 48 w 520"/>
              <a:gd name="T31" fmla="*/ 298 h 608"/>
              <a:gd name="T32" fmla="*/ 54 w 520"/>
              <a:gd name="T33" fmla="*/ 286 h 608"/>
              <a:gd name="T34" fmla="*/ 64 w 520"/>
              <a:gd name="T35" fmla="*/ 274 h 608"/>
              <a:gd name="T36" fmla="*/ 72 w 520"/>
              <a:gd name="T37" fmla="*/ 274 h 608"/>
              <a:gd name="T38" fmla="*/ 80 w 520"/>
              <a:gd name="T39" fmla="*/ 272 h 608"/>
              <a:gd name="T40" fmla="*/ 90 w 520"/>
              <a:gd name="T41" fmla="*/ 260 h 608"/>
              <a:gd name="T42" fmla="*/ 80 w 520"/>
              <a:gd name="T43" fmla="*/ 260 h 608"/>
              <a:gd name="T44" fmla="*/ 80 w 520"/>
              <a:gd name="T45" fmla="*/ 248 h 608"/>
              <a:gd name="T46" fmla="*/ 70 w 520"/>
              <a:gd name="T47" fmla="*/ 238 h 608"/>
              <a:gd name="T48" fmla="*/ 78 w 520"/>
              <a:gd name="T49" fmla="*/ 226 h 608"/>
              <a:gd name="T50" fmla="*/ 68 w 520"/>
              <a:gd name="T51" fmla="*/ 216 h 608"/>
              <a:gd name="T52" fmla="*/ 68 w 520"/>
              <a:gd name="T53" fmla="*/ 204 h 608"/>
              <a:gd name="T54" fmla="*/ 58 w 520"/>
              <a:gd name="T55" fmla="*/ 192 h 608"/>
              <a:gd name="T56" fmla="*/ 66 w 520"/>
              <a:gd name="T57" fmla="*/ 180 h 608"/>
              <a:gd name="T58" fmla="*/ 74 w 520"/>
              <a:gd name="T59" fmla="*/ 168 h 608"/>
              <a:gd name="T60" fmla="*/ 72 w 520"/>
              <a:gd name="T61" fmla="*/ 156 h 608"/>
              <a:gd name="T62" fmla="*/ 72 w 520"/>
              <a:gd name="T63" fmla="*/ 144 h 608"/>
              <a:gd name="T64" fmla="*/ 70 w 520"/>
              <a:gd name="T65" fmla="*/ 134 h 608"/>
              <a:gd name="T66" fmla="*/ 70 w 520"/>
              <a:gd name="T67" fmla="*/ 122 h 608"/>
              <a:gd name="T68" fmla="*/ 78 w 520"/>
              <a:gd name="T69" fmla="*/ 98 h 608"/>
              <a:gd name="T70" fmla="*/ 78 w 520"/>
              <a:gd name="T71" fmla="*/ 86 h 608"/>
              <a:gd name="T72" fmla="*/ 86 w 520"/>
              <a:gd name="T73" fmla="*/ 86 h 608"/>
              <a:gd name="T74" fmla="*/ 96 w 520"/>
              <a:gd name="T75" fmla="*/ 86 h 608"/>
              <a:gd name="T76" fmla="*/ 96 w 520"/>
              <a:gd name="T77" fmla="*/ 96 h 608"/>
              <a:gd name="T78" fmla="*/ 104 w 520"/>
              <a:gd name="T79" fmla="*/ 96 h 608"/>
              <a:gd name="T80" fmla="*/ 114 w 520"/>
              <a:gd name="T81" fmla="*/ 96 h 608"/>
              <a:gd name="T82" fmla="*/ 122 w 520"/>
              <a:gd name="T83" fmla="*/ 84 h 608"/>
              <a:gd name="T84" fmla="*/ 130 w 520"/>
              <a:gd name="T85" fmla="*/ 70 h 608"/>
              <a:gd name="T86" fmla="*/ 138 w 520"/>
              <a:gd name="T87" fmla="*/ 58 h 608"/>
              <a:gd name="T88" fmla="*/ 136 w 520"/>
              <a:gd name="T89" fmla="*/ 34 h 608"/>
              <a:gd name="T90" fmla="*/ 144 w 520"/>
              <a:gd name="T91" fmla="*/ 0 h 608"/>
              <a:gd name="T92" fmla="*/ 144 w 520"/>
              <a:gd name="T93" fmla="*/ 10 h 608"/>
              <a:gd name="T94" fmla="*/ 144 w 520"/>
              <a:gd name="T95" fmla="*/ 12 h 608"/>
              <a:gd name="T96" fmla="*/ 218 w 520"/>
              <a:gd name="T97" fmla="*/ 26 h 608"/>
              <a:gd name="T98" fmla="*/ 296 w 520"/>
              <a:gd name="T99" fmla="*/ 38 h 608"/>
              <a:gd name="T100" fmla="*/ 374 w 520"/>
              <a:gd name="T101" fmla="*/ 50 h 608"/>
              <a:gd name="T102" fmla="*/ 450 w 520"/>
              <a:gd name="T103" fmla="*/ 58 h 608"/>
              <a:gd name="T104" fmla="*/ 518 w 520"/>
              <a:gd name="T105" fmla="*/ 66 h 608"/>
              <a:gd name="T106" fmla="*/ 520 w 520"/>
              <a:gd name="T107" fmla="*/ 66 h 608"/>
              <a:gd name="T108" fmla="*/ 460 w 520"/>
              <a:gd name="T109" fmla="*/ 608 h 608"/>
              <a:gd name="T110" fmla="*/ 450 w 520"/>
              <a:gd name="T111" fmla="*/ 606 h 6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20"/>
              <a:gd name="T169" fmla="*/ 0 h 608"/>
              <a:gd name="T170" fmla="*/ 520 w 520"/>
              <a:gd name="T171" fmla="*/ 608 h 6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20" h="608">
                <a:moveTo>
                  <a:pt x="450" y="606"/>
                </a:moveTo>
                <a:lnTo>
                  <a:pt x="304" y="594"/>
                </a:lnTo>
                <a:lnTo>
                  <a:pt x="0" y="418"/>
                </a:lnTo>
                <a:lnTo>
                  <a:pt x="10" y="406"/>
                </a:lnTo>
                <a:lnTo>
                  <a:pt x="18" y="404"/>
                </a:lnTo>
                <a:lnTo>
                  <a:pt x="28" y="404"/>
                </a:lnTo>
                <a:lnTo>
                  <a:pt x="36" y="392"/>
                </a:lnTo>
                <a:lnTo>
                  <a:pt x="34" y="380"/>
                </a:lnTo>
                <a:lnTo>
                  <a:pt x="26" y="382"/>
                </a:lnTo>
                <a:lnTo>
                  <a:pt x="16" y="370"/>
                </a:lnTo>
                <a:lnTo>
                  <a:pt x="14" y="360"/>
                </a:lnTo>
                <a:lnTo>
                  <a:pt x="24" y="348"/>
                </a:lnTo>
                <a:lnTo>
                  <a:pt x="32" y="334"/>
                </a:lnTo>
                <a:lnTo>
                  <a:pt x="40" y="322"/>
                </a:lnTo>
                <a:lnTo>
                  <a:pt x="48" y="310"/>
                </a:lnTo>
                <a:lnTo>
                  <a:pt x="48" y="298"/>
                </a:lnTo>
                <a:lnTo>
                  <a:pt x="54" y="286"/>
                </a:lnTo>
                <a:lnTo>
                  <a:pt x="64" y="274"/>
                </a:lnTo>
                <a:lnTo>
                  <a:pt x="72" y="274"/>
                </a:lnTo>
                <a:lnTo>
                  <a:pt x="80" y="272"/>
                </a:lnTo>
                <a:lnTo>
                  <a:pt x="90" y="260"/>
                </a:lnTo>
                <a:lnTo>
                  <a:pt x="80" y="260"/>
                </a:lnTo>
                <a:lnTo>
                  <a:pt x="80" y="248"/>
                </a:lnTo>
                <a:lnTo>
                  <a:pt x="70" y="238"/>
                </a:lnTo>
                <a:lnTo>
                  <a:pt x="78" y="226"/>
                </a:lnTo>
                <a:lnTo>
                  <a:pt x="68" y="216"/>
                </a:lnTo>
                <a:lnTo>
                  <a:pt x="68" y="204"/>
                </a:lnTo>
                <a:lnTo>
                  <a:pt x="58" y="192"/>
                </a:lnTo>
                <a:lnTo>
                  <a:pt x="66" y="180"/>
                </a:lnTo>
                <a:lnTo>
                  <a:pt x="74" y="168"/>
                </a:lnTo>
                <a:lnTo>
                  <a:pt x="72" y="156"/>
                </a:lnTo>
                <a:lnTo>
                  <a:pt x="72" y="144"/>
                </a:lnTo>
                <a:lnTo>
                  <a:pt x="70" y="134"/>
                </a:lnTo>
                <a:lnTo>
                  <a:pt x="70" y="122"/>
                </a:lnTo>
                <a:lnTo>
                  <a:pt x="78" y="98"/>
                </a:lnTo>
                <a:lnTo>
                  <a:pt x="78" y="86"/>
                </a:lnTo>
                <a:lnTo>
                  <a:pt x="86" y="86"/>
                </a:lnTo>
                <a:lnTo>
                  <a:pt x="96" y="86"/>
                </a:lnTo>
                <a:lnTo>
                  <a:pt x="96" y="96"/>
                </a:lnTo>
                <a:lnTo>
                  <a:pt x="104" y="96"/>
                </a:lnTo>
                <a:lnTo>
                  <a:pt x="114" y="96"/>
                </a:lnTo>
                <a:lnTo>
                  <a:pt x="122" y="84"/>
                </a:lnTo>
                <a:lnTo>
                  <a:pt x="130" y="70"/>
                </a:lnTo>
                <a:lnTo>
                  <a:pt x="138" y="58"/>
                </a:lnTo>
                <a:lnTo>
                  <a:pt x="136" y="34"/>
                </a:lnTo>
                <a:lnTo>
                  <a:pt x="144" y="0"/>
                </a:lnTo>
                <a:lnTo>
                  <a:pt x="144" y="10"/>
                </a:lnTo>
                <a:lnTo>
                  <a:pt x="144" y="12"/>
                </a:lnTo>
                <a:lnTo>
                  <a:pt x="218" y="26"/>
                </a:lnTo>
                <a:lnTo>
                  <a:pt x="296" y="38"/>
                </a:lnTo>
                <a:lnTo>
                  <a:pt x="374" y="50"/>
                </a:lnTo>
                <a:lnTo>
                  <a:pt x="450" y="58"/>
                </a:lnTo>
                <a:lnTo>
                  <a:pt x="518" y="66"/>
                </a:lnTo>
                <a:lnTo>
                  <a:pt x="520" y="66"/>
                </a:lnTo>
                <a:lnTo>
                  <a:pt x="460" y="608"/>
                </a:lnTo>
                <a:lnTo>
                  <a:pt x="450" y="606"/>
                </a:lnTo>
                <a:close/>
              </a:path>
            </a:pathLst>
          </a:custGeom>
          <a:solidFill>
            <a:srgbClr val="72BE44"/>
          </a:solidFill>
          <a:ln w="3175">
            <a:solidFill>
              <a:schemeClr val="bg1"/>
            </a:solidFill>
            <a:round/>
            <a:headEnd/>
            <a:tailEnd/>
          </a:ln>
        </p:spPr>
        <p:txBody>
          <a:bodyPr/>
          <a:lstStyle/>
          <a:p>
            <a:pPr eaLnBrk="0" hangingPunct="0"/>
            <a:endParaRPr lang="en-US" dirty="0"/>
          </a:p>
        </p:txBody>
      </p:sp>
      <p:sp>
        <p:nvSpPr>
          <p:cNvPr id="31" name="Freeform 16"/>
          <p:cNvSpPr>
            <a:spLocks/>
          </p:cNvSpPr>
          <p:nvPr/>
        </p:nvSpPr>
        <p:spPr bwMode="auto">
          <a:xfrm>
            <a:off x="1000634" y="2344207"/>
            <a:ext cx="797550" cy="1424042"/>
          </a:xfrm>
          <a:custGeom>
            <a:avLst/>
            <a:gdLst>
              <a:gd name="T0" fmla="*/ 134 w 602"/>
              <a:gd name="T1" fmla="*/ 34 h 1076"/>
              <a:gd name="T2" fmla="*/ 248 w 602"/>
              <a:gd name="T3" fmla="*/ 74 h 1076"/>
              <a:gd name="T4" fmla="*/ 340 w 602"/>
              <a:gd name="T5" fmla="*/ 96 h 1076"/>
              <a:gd name="T6" fmla="*/ 294 w 602"/>
              <a:gd name="T7" fmla="*/ 320 h 1076"/>
              <a:gd name="T8" fmla="*/ 280 w 602"/>
              <a:gd name="T9" fmla="*/ 380 h 1076"/>
              <a:gd name="T10" fmla="*/ 578 w 602"/>
              <a:gd name="T11" fmla="*/ 836 h 1076"/>
              <a:gd name="T12" fmla="*/ 580 w 602"/>
              <a:gd name="T13" fmla="*/ 872 h 1076"/>
              <a:gd name="T14" fmla="*/ 592 w 602"/>
              <a:gd name="T15" fmla="*/ 904 h 1076"/>
              <a:gd name="T16" fmla="*/ 592 w 602"/>
              <a:gd name="T17" fmla="*/ 928 h 1076"/>
              <a:gd name="T18" fmla="*/ 566 w 602"/>
              <a:gd name="T19" fmla="*/ 942 h 1076"/>
              <a:gd name="T20" fmla="*/ 552 w 602"/>
              <a:gd name="T21" fmla="*/ 978 h 1076"/>
              <a:gd name="T22" fmla="*/ 526 w 602"/>
              <a:gd name="T23" fmla="*/ 1016 h 1076"/>
              <a:gd name="T24" fmla="*/ 546 w 602"/>
              <a:gd name="T25" fmla="*/ 1036 h 1076"/>
              <a:gd name="T26" fmla="*/ 530 w 602"/>
              <a:gd name="T27" fmla="*/ 1060 h 1076"/>
              <a:gd name="T28" fmla="*/ 496 w 602"/>
              <a:gd name="T29" fmla="*/ 1076 h 1076"/>
              <a:gd name="T30" fmla="*/ 338 w 602"/>
              <a:gd name="T31" fmla="*/ 1030 h 1076"/>
              <a:gd name="T32" fmla="*/ 336 w 602"/>
              <a:gd name="T33" fmla="*/ 1006 h 1076"/>
              <a:gd name="T34" fmla="*/ 334 w 602"/>
              <a:gd name="T35" fmla="*/ 994 h 1076"/>
              <a:gd name="T36" fmla="*/ 332 w 602"/>
              <a:gd name="T37" fmla="*/ 958 h 1076"/>
              <a:gd name="T38" fmla="*/ 312 w 602"/>
              <a:gd name="T39" fmla="*/ 936 h 1076"/>
              <a:gd name="T40" fmla="*/ 292 w 602"/>
              <a:gd name="T41" fmla="*/ 904 h 1076"/>
              <a:gd name="T42" fmla="*/ 272 w 602"/>
              <a:gd name="T43" fmla="*/ 882 h 1076"/>
              <a:gd name="T44" fmla="*/ 244 w 602"/>
              <a:gd name="T45" fmla="*/ 860 h 1076"/>
              <a:gd name="T46" fmla="*/ 224 w 602"/>
              <a:gd name="T47" fmla="*/ 840 h 1076"/>
              <a:gd name="T48" fmla="*/ 204 w 602"/>
              <a:gd name="T49" fmla="*/ 828 h 1076"/>
              <a:gd name="T50" fmla="*/ 176 w 602"/>
              <a:gd name="T51" fmla="*/ 808 h 1076"/>
              <a:gd name="T52" fmla="*/ 148 w 602"/>
              <a:gd name="T53" fmla="*/ 786 h 1076"/>
              <a:gd name="T54" fmla="*/ 128 w 602"/>
              <a:gd name="T55" fmla="*/ 752 h 1076"/>
              <a:gd name="T56" fmla="*/ 124 w 602"/>
              <a:gd name="T57" fmla="*/ 718 h 1076"/>
              <a:gd name="T58" fmla="*/ 122 w 602"/>
              <a:gd name="T59" fmla="*/ 682 h 1076"/>
              <a:gd name="T60" fmla="*/ 102 w 602"/>
              <a:gd name="T61" fmla="*/ 672 h 1076"/>
              <a:gd name="T62" fmla="*/ 90 w 602"/>
              <a:gd name="T63" fmla="*/ 628 h 1076"/>
              <a:gd name="T64" fmla="*/ 78 w 602"/>
              <a:gd name="T65" fmla="*/ 592 h 1076"/>
              <a:gd name="T66" fmla="*/ 84 w 602"/>
              <a:gd name="T67" fmla="*/ 546 h 1076"/>
              <a:gd name="T68" fmla="*/ 82 w 602"/>
              <a:gd name="T69" fmla="*/ 512 h 1076"/>
              <a:gd name="T70" fmla="*/ 62 w 602"/>
              <a:gd name="T71" fmla="*/ 490 h 1076"/>
              <a:gd name="T72" fmla="*/ 78 w 602"/>
              <a:gd name="T73" fmla="*/ 452 h 1076"/>
              <a:gd name="T74" fmla="*/ 96 w 602"/>
              <a:gd name="T75" fmla="*/ 450 h 1076"/>
              <a:gd name="T76" fmla="*/ 68 w 602"/>
              <a:gd name="T77" fmla="*/ 442 h 1076"/>
              <a:gd name="T78" fmla="*/ 46 w 602"/>
              <a:gd name="T79" fmla="*/ 408 h 1076"/>
              <a:gd name="T80" fmla="*/ 34 w 602"/>
              <a:gd name="T81" fmla="*/ 364 h 1076"/>
              <a:gd name="T82" fmla="*/ 22 w 602"/>
              <a:gd name="T83" fmla="*/ 316 h 1076"/>
              <a:gd name="T84" fmla="*/ 18 w 602"/>
              <a:gd name="T85" fmla="*/ 270 h 1076"/>
              <a:gd name="T86" fmla="*/ 24 w 602"/>
              <a:gd name="T87" fmla="*/ 212 h 1076"/>
              <a:gd name="T88" fmla="*/ 0 w 602"/>
              <a:gd name="T89" fmla="*/ 156 h 1076"/>
              <a:gd name="T90" fmla="*/ 26 w 602"/>
              <a:gd name="T91" fmla="*/ 118 h 1076"/>
              <a:gd name="T92" fmla="*/ 50 w 602"/>
              <a:gd name="T93" fmla="*/ 82 h 1076"/>
              <a:gd name="T94" fmla="*/ 56 w 602"/>
              <a:gd name="T95" fmla="*/ 34 h 1076"/>
              <a:gd name="T96" fmla="*/ 62 w 602"/>
              <a:gd name="T97" fmla="*/ 0 h 10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2"/>
              <a:gd name="T148" fmla="*/ 0 h 1076"/>
              <a:gd name="T149" fmla="*/ 602 w 602"/>
              <a:gd name="T150" fmla="*/ 1076 h 10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2" h="1076">
                <a:moveTo>
                  <a:pt x="62" y="0"/>
                </a:moveTo>
                <a:lnTo>
                  <a:pt x="98" y="18"/>
                </a:lnTo>
                <a:lnTo>
                  <a:pt x="134" y="34"/>
                </a:lnTo>
                <a:lnTo>
                  <a:pt x="170" y="48"/>
                </a:lnTo>
                <a:lnTo>
                  <a:pt x="210" y="62"/>
                </a:lnTo>
                <a:lnTo>
                  <a:pt x="248" y="74"/>
                </a:lnTo>
                <a:lnTo>
                  <a:pt x="286" y="84"/>
                </a:lnTo>
                <a:lnTo>
                  <a:pt x="324" y="92"/>
                </a:lnTo>
                <a:lnTo>
                  <a:pt x="340" y="96"/>
                </a:lnTo>
                <a:lnTo>
                  <a:pt x="342" y="96"/>
                </a:lnTo>
                <a:lnTo>
                  <a:pt x="294" y="296"/>
                </a:lnTo>
                <a:lnTo>
                  <a:pt x="294" y="320"/>
                </a:lnTo>
                <a:lnTo>
                  <a:pt x="288" y="344"/>
                </a:lnTo>
                <a:lnTo>
                  <a:pt x="288" y="356"/>
                </a:lnTo>
                <a:lnTo>
                  <a:pt x="280" y="380"/>
                </a:lnTo>
                <a:lnTo>
                  <a:pt x="290" y="392"/>
                </a:lnTo>
                <a:lnTo>
                  <a:pt x="578" y="848"/>
                </a:lnTo>
                <a:lnTo>
                  <a:pt x="578" y="836"/>
                </a:lnTo>
                <a:lnTo>
                  <a:pt x="570" y="848"/>
                </a:lnTo>
                <a:lnTo>
                  <a:pt x="580" y="860"/>
                </a:lnTo>
                <a:lnTo>
                  <a:pt x="580" y="872"/>
                </a:lnTo>
                <a:lnTo>
                  <a:pt x="590" y="882"/>
                </a:lnTo>
                <a:lnTo>
                  <a:pt x="582" y="894"/>
                </a:lnTo>
                <a:lnTo>
                  <a:pt x="592" y="904"/>
                </a:lnTo>
                <a:lnTo>
                  <a:pt x="592" y="916"/>
                </a:lnTo>
                <a:lnTo>
                  <a:pt x="602" y="916"/>
                </a:lnTo>
                <a:lnTo>
                  <a:pt x="592" y="928"/>
                </a:lnTo>
                <a:lnTo>
                  <a:pt x="584" y="930"/>
                </a:lnTo>
                <a:lnTo>
                  <a:pt x="576" y="930"/>
                </a:lnTo>
                <a:lnTo>
                  <a:pt x="566" y="942"/>
                </a:lnTo>
                <a:lnTo>
                  <a:pt x="560" y="954"/>
                </a:lnTo>
                <a:lnTo>
                  <a:pt x="560" y="966"/>
                </a:lnTo>
                <a:lnTo>
                  <a:pt x="552" y="978"/>
                </a:lnTo>
                <a:lnTo>
                  <a:pt x="544" y="990"/>
                </a:lnTo>
                <a:lnTo>
                  <a:pt x="536" y="1004"/>
                </a:lnTo>
                <a:lnTo>
                  <a:pt x="526" y="1016"/>
                </a:lnTo>
                <a:lnTo>
                  <a:pt x="528" y="1026"/>
                </a:lnTo>
                <a:lnTo>
                  <a:pt x="538" y="1038"/>
                </a:lnTo>
                <a:lnTo>
                  <a:pt x="546" y="1036"/>
                </a:lnTo>
                <a:lnTo>
                  <a:pt x="548" y="1048"/>
                </a:lnTo>
                <a:lnTo>
                  <a:pt x="540" y="1060"/>
                </a:lnTo>
                <a:lnTo>
                  <a:pt x="530" y="1060"/>
                </a:lnTo>
                <a:lnTo>
                  <a:pt x="522" y="1062"/>
                </a:lnTo>
                <a:lnTo>
                  <a:pt x="512" y="1074"/>
                </a:lnTo>
                <a:lnTo>
                  <a:pt x="496" y="1076"/>
                </a:lnTo>
                <a:lnTo>
                  <a:pt x="494" y="1052"/>
                </a:lnTo>
                <a:lnTo>
                  <a:pt x="338" y="1040"/>
                </a:lnTo>
                <a:lnTo>
                  <a:pt x="338" y="1030"/>
                </a:lnTo>
                <a:lnTo>
                  <a:pt x="336" y="1018"/>
                </a:lnTo>
                <a:lnTo>
                  <a:pt x="326" y="1018"/>
                </a:lnTo>
                <a:lnTo>
                  <a:pt x="336" y="1006"/>
                </a:lnTo>
                <a:lnTo>
                  <a:pt x="326" y="1006"/>
                </a:lnTo>
                <a:lnTo>
                  <a:pt x="326" y="994"/>
                </a:lnTo>
                <a:lnTo>
                  <a:pt x="334" y="994"/>
                </a:lnTo>
                <a:lnTo>
                  <a:pt x="334" y="982"/>
                </a:lnTo>
                <a:lnTo>
                  <a:pt x="334" y="970"/>
                </a:lnTo>
                <a:lnTo>
                  <a:pt x="332" y="958"/>
                </a:lnTo>
                <a:lnTo>
                  <a:pt x="322" y="960"/>
                </a:lnTo>
                <a:lnTo>
                  <a:pt x="314" y="948"/>
                </a:lnTo>
                <a:lnTo>
                  <a:pt x="312" y="936"/>
                </a:lnTo>
                <a:lnTo>
                  <a:pt x="304" y="926"/>
                </a:lnTo>
                <a:lnTo>
                  <a:pt x="292" y="914"/>
                </a:lnTo>
                <a:lnTo>
                  <a:pt x="292" y="904"/>
                </a:lnTo>
                <a:lnTo>
                  <a:pt x="282" y="894"/>
                </a:lnTo>
                <a:lnTo>
                  <a:pt x="274" y="894"/>
                </a:lnTo>
                <a:lnTo>
                  <a:pt x="272" y="882"/>
                </a:lnTo>
                <a:lnTo>
                  <a:pt x="262" y="870"/>
                </a:lnTo>
                <a:lnTo>
                  <a:pt x="254" y="860"/>
                </a:lnTo>
                <a:lnTo>
                  <a:pt x="244" y="860"/>
                </a:lnTo>
                <a:lnTo>
                  <a:pt x="234" y="862"/>
                </a:lnTo>
                <a:lnTo>
                  <a:pt x="224" y="850"/>
                </a:lnTo>
                <a:lnTo>
                  <a:pt x="224" y="840"/>
                </a:lnTo>
                <a:lnTo>
                  <a:pt x="214" y="840"/>
                </a:lnTo>
                <a:lnTo>
                  <a:pt x="214" y="828"/>
                </a:lnTo>
                <a:lnTo>
                  <a:pt x="204" y="828"/>
                </a:lnTo>
                <a:lnTo>
                  <a:pt x="196" y="818"/>
                </a:lnTo>
                <a:lnTo>
                  <a:pt x="184" y="808"/>
                </a:lnTo>
                <a:lnTo>
                  <a:pt x="176" y="808"/>
                </a:lnTo>
                <a:lnTo>
                  <a:pt x="166" y="796"/>
                </a:lnTo>
                <a:lnTo>
                  <a:pt x="156" y="786"/>
                </a:lnTo>
                <a:lnTo>
                  <a:pt x="148" y="786"/>
                </a:lnTo>
                <a:lnTo>
                  <a:pt x="138" y="788"/>
                </a:lnTo>
                <a:lnTo>
                  <a:pt x="128" y="764"/>
                </a:lnTo>
                <a:lnTo>
                  <a:pt x="128" y="752"/>
                </a:lnTo>
                <a:lnTo>
                  <a:pt x="126" y="740"/>
                </a:lnTo>
                <a:lnTo>
                  <a:pt x="134" y="728"/>
                </a:lnTo>
                <a:lnTo>
                  <a:pt x="124" y="718"/>
                </a:lnTo>
                <a:lnTo>
                  <a:pt x="124" y="706"/>
                </a:lnTo>
                <a:lnTo>
                  <a:pt x="122" y="694"/>
                </a:lnTo>
                <a:lnTo>
                  <a:pt x="122" y="682"/>
                </a:lnTo>
                <a:lnTo>
                  <a:pt x="112" y="684"/>
                </a:lnTo>
                <a:lnTo>
                  <a:pt x="104" y="684"/>
                </a:lnTo>
                <a:lnTo>
                  <a:pt x="102" y="672"/>
                </a:lnTo>
                <a:lnTo>
                  <a:pt x="102" y="662"/>
                </a:lnTo>
                <a:lnTo>
                  <a:pt x="100" y="638"/>
                </a:lnTo>
                <a:lnTo>
                  <a:pt x="90" y="628"/>
                </a:lnTo>
                <a:lnTo>
                  <a:pt x="90" y="616"/>
                </a:lnTo>
                <a:lnTo>
                  <a:pt x="80" y="604"/>
                </a:lnTo>
                <a:lnTo>
                  <a:pt x="78" y="592"/>
                </a:lnTo>
                <a:lnTo>
                  <a:pt x="76" y="570"/>
                </a:lnTo>
                <a:lnTo>
                  <a:pt x="76" y="558"/>
                </a:lnTo>
                <a:lnTo>
                  <a:pt x="84" y="546"/>
                </a:lnTo>
                <a:lnTo>
                  <a:pt x="92" y="534"/>
                </a:lnTo>
                <a:lnTo>
                  <a:pt x="92" y="522"/>
                </a:lnTo>
                <a:lnTo>
                  <a:pt x="82" y="512"/>
                </a:lnTo>
                <a:lnTo>
                  <a:pt x="72" y="512"/>
                </a:lnTo>
                <a:lnTo>
                  <a:pt x="72" y="500"/>
                </a:lnTo>
                <a:lnTo>
                  <a:pt x="62" y="490"/>
                </a:lnTo>
                <a:lnTo>
                  <a:pt x="60" y="478"/>
                </a:lnTo>
                <a:lnTo>
                  <a:pt x="60" y="466"/>
                </a:lnTo>
                <a:lnTo>
                  <a:pt x="78" y="452"/>
                </a:lnTo>
                <a:lnTo>
                  <a:pt x="88" y="464"/>
                </a:lnTo>
                <a:lnTo>
                  <a:pt x="96" y="464"/>
                </a:lnTo>
                <a:lnTo>
                  <a:pt x="96" y="450"/>
                </a:lnTo>
                <a:lnTo>
                  <a:pt x="94" y="440"/>
                </a:lnTo>
                <a:lnTo>
                  <a:pt x="76" y="442"/>
                </a:lnTo>
                <a:lnTo>
                  <a:pt x="68" y="442"/>
                </a:lnTo>
                <a:lnTo>
                  <a:pt x="66" y="430"/>
                </a:lnTo>
                <a:lnTo>
                  <a:pt x="56" y="420"/>
                </a:lnTo>
                <a:lnTo>
                  <a:pt x="46" y="408"/>
                </a:lnTo>
                <a:lnTo>
                  <a:pt x="44" y="386"/>
                </a:lnTo>
                <a:lnTo>
                  <a:pt x="44" y="374"/>
                </a:lnTo>
                <a:lnTo>
                  <a:pt x="34" y="364"/>
                </a:lnTo>
                <a:lnTo>
                  <a:pt x="34" y="352"/>
                </a:lnTo>
                <a:lnTo>
                  <a:pt x="24" y="340"/>
                </a:lnTo>
                <a:lnTo>
                  <a:pt x="22" y="316"/>
                </a:lnTo>
                <a:lnTo>
                  <a:pt x="20" y="294"/>
                </a:lnTo>
                <a:lnTo>
                  <a:pt x="20" y="282"/>
                </a:lnTo>
                <a:lnTo>
                  <a:pt x="18" y="270"/>
                </a:lnTo>
                <a:lnTo>
                  <a:pt x="26" y="248"/>
                </a:lnTo>
                <a:lnTo>
                  <a:pt x="26" y="236"/>
                </a:lnTo>
                <a:lnTo>
                  <a:pt x="24" y="212"/>
                </a:lnTo>
                <a:lnTo>
                  <a:pt x="22" y="188"/>
                </a:lnTo>
                <a:lnTo>
                  <a:pt x="12" y="178"/>
                </a:lnTo>
                <a:lnTo>
                  <a:pt x="0" y="156"/>
                </a:lnTo>
                <a:lnTo>
                  <a:pt x="10" y="144"/>
                </a:lnTo>
                <a:lnTo>
                  <a:pt x="18" y="130"/>
                </a:lnTo>
                <a:lnTo>
                  <a:pt x="26" y="118"/>
                </a:lnTo>
                <a:lnTo>
                  <a:pt x="42" y="94"/>
                </a:lnTo>
                <a:lnTo>
                  <a:pt x="40" y="82"/>
                </a:lnTo>
                <a:lnTo>
                  <a:pt x="50" y="82"/>
                </a:lnTo>
                <a:lnTo>
                  <a:pt x="58" y="58"/>
                </a:lnTo>
                <a:lnTo>
                  <a:pt x="56" y="46"/>
                </a:lnTo>
                <a:lnTo>
                  <a:pt x="56" y="34"/>
                </a:lnTo>
                <a:lnTo>
                  <a:pt x="54" y="24"/>
                </a:lnTo>
                <a:lnTo>
                  <a:pt x="54" y="12"/>
                </a:lnTo>
                <a:lnTo>
                  <a:pt x="62" y="0"/>
                </a:lnTo>
                <a:close/>
              </a:path>
            </a:pathLst>
          </a:custGeom>
          <a:solidFill>
            <a:schemeClr val="accent2"/>
          </a:solidFill>
          <a:ln w="3175">
            <a:solidFill>
              <a:schemeClr val="bg1"/>
            </a:solidFill>
            <a:round/>
            <a:headEnd/>
            <a:tailEnd/>
          </a:ln>
        </p:spPr>
        <p:txBody>
          <a:bodyPr/>
          <a:lstStyle/>
          <a:p>
            <a:pPr eaLnBrk="0" hangingPunct="0"/>
            <a:endParaRPr lang="en-US" dirty="0"/>
          </a:p>
        </p:txBody>
      </p:sp>
      <p:sp>
        <p:nvSpPr>
          <p:cNvPr id="32" name="Freeform 17"/>
          <p:cNvSpPr>
            <a:spLocks/>
          </p:cNvSpPr>
          <p:nvPr/>
        </p:nvSpPr>
        <p:spPr bwMode="auto">
          <a:xfrm>
            <a:off x="1070364" y="1851731"/>
            <a:ext cx="787744" cy="692954"/>
          </a:xfrm>
          <a:custGeom>
            <a:avLst/>
            <a:gdLst>
              <a:gd name="T0" fmla="*/ 566 w 596"/>
              <a:gd name="T1" fmla="*/ 144 h 524"/>
              <a:gd name="T2" fmla="*/ 556 w 596"/>
              <a:gd name="T3" fmla="*/ 132 h 524"/>
              <a:gd name="T4" fmla="*/ 528 w 596"/>
              <a:gd name="T5" fmla="*/ 134 h 524"/>
              <a:gd name="T6" fmla="*/ 474 w 596"/>
              <a:gd name="T7" fmla="*/ 128 h 524"/>
              <a:gd name="T8" fmla="*/ 454 w 596"/>
              <a:gd name="T9" fmla="*/ 118 h 524"/>
              <a:gd name="T10" fmla="*/ 436 w 596"/>
              <a:gd name="T11" fmla="*/ 118 h 524"/>
              <a:gd name="T12" fmla="*/ 410 w 596"/>
              <a:gd name="T13" fmla="*/ 120 h 524"/>
              <a:gd name="T14" fmla="*/ 382 w 596"/>
              <a:gd name="T15" fmla="*/ 122 h 524"/>
              <a:gd name="T16" fmla="*/ 346 w 596"/>
              <a:gd name="T17" fmla="*/ 114 h 524"/>
              <a:gd name="T18" fmla="*/ 308 w 596"/>
              <a:gd name="T19" fmla="*/ 104 h 524"/>
              <a:gd name="T20" fmla="*/ 280 w 596"/>
              <a:gd name="T21" fmla="*/ 94 h 524"/>
              <a:gd name="T22" fmla="*/ 254 w 596"/>
              <a:gd name="T23" fmla="*/ 96 h 524"/>
              <a:gd name="T24" fmla="*/ 226 w 596"/>
              <a:gd name="T25" fmla="*/ 98 h 524"/>
              <a:gd name="T26" fmla="*/ 216 w 596"/>
              <a:gd name="T27" fmla="*/ 76 h 524"/>
              <a:gd name="T28" fmla="*/ 214 w 596"/>
              <a:gd name="T29" fmla="*/ 52 h 524"/>
              <a:gd name="T30" fmla="*/ 212 w 596"/>
              <a:gd name="T31" fmla="*/ 30 h 524"/>
              <a:gd name="T32" fmla="*/ 194 w 596"/>
              <a:gd name="T33" fmla="*/ 20 h 524"/>
              <a:gd name="T34" fmla="*/ 174 w 596"/>
              <a:gd name="T35" fmla="*/ 10 h 524"/>
              <a:gd name="T36" fmla="*/ 156 w 596"/>
              <a:gd name="T37" fmla="*/ 0 h 524"/>
              <a:gd name="T38" fmla="*/ 158 w 596"/>
              <a:gd name="T39" fmla="*/ 22 h 524"/>
              <a:gd name="T40" fmla="*/ 138 w 596"/>
              <a:gd name="T41" fmla="*/ 34 h 524"/>
              <a:gd name="T42" fmla="*/ 132 w 596"/>
              <a:gd name="T43" fmla="*/ 48 h 524"/>
              <a:gd name="T44" fmla="*/ 124 w 596"/>
              <a:gd name="T45" fmla="*/ 72 h 524"/>
              <a:gd name="T46" fmla="*/ 126 w 596"/>
              <a:gd name="T47" fmla="*/ 94 h 524"/>
              <a:gd name="T48" fmla="*/ 110 w 596"/>
              <a:gd name="T49" fmla="*/ 108 h 524"/>
              <a:gd name="T50" fmla="*/ 102 w 596"/>
              <a:gd name="T51" fmla="*/ 142 h 524"/>
              <a:gd name="T52" fmla="*/ 86 w 596"/>
              <a:gd name="T53" fmla="*/ 168 h 524"/>
              <a:gd name="T54" fmla="*/ 78 w 596"/>
              <a:gd name="T55" fmla="*/ 192 h 524"/>
              <a:gd name="T56" fmla="*/ 72 w 596"/>
              <a:gd name="T57" fmla="*/ 214 h 524"/>
              <a:gd name="T58" fmla="*/ 54 w 596"/>
              <a:gd name="T59" fmla="*/ 228 h 524"/>
              <a:gd name="T60" fmla="*/ 46 w 596"/>
              <a:gd name="T61" fmla="*/ 240 h 524"/>
              <a:gd name="T62" fmla="*/ 38 w 596"/>
              <a:gd name="T63" fmla="*/ 252 h 524"/>
              <a:gd name="T64" fmla="*/ 20 w 596"/>
              <a:gd name="T65" fmla="*/ 278 h 524"/>
              <a:gd name="T66" fmla="*/ 14 w 596"/>
              <a:gd name="T67" fmla="*/ 300 h 524"/>
              <a:gd name="T68" fmla="*/ 6 w 596"/>
              <a:gd name="T69" fmla="*/ 324 h 524"/>
              <a:gd name="T70" fmla="*/ 0 w 596"/>
              <a:gd name="T71" fmla="*/ 350 h 524"/>
              <a:gd name="T72" fmla="*/ 10 w 596"/>
              <a:gd name="T73" fmla="*/ 372 h 524"/>
              <a:gd name="T74" fmla="*/ 82 w 596"/>
              <a:gd name="T75" fmla="*/ 406 h 524"/>
              <a:gd name="T76" fmla="*/ 158 w 596"/>
              <a:gd name="T77" fmla="*/ 434 h 524"/>
              <a:gd name="T78" fmla="*/ 234 w 596"/>
              <a:gd name="T79" fmla="*/ 456 h 524"/>
              <a:gd name="T80" fmla="*/ 288 w 596"/>
              <a:gd name="T81" fmla="*/ 468 h 524"/>
              <a:gd name="T82" fmla="*/ 414 w 596"/>
              <a:gd name="T83" fmla="*/ 502 h 524"/>
              <a:gd name="T84" fmla="*/ 494 w 596"/>
              <a:gd name="T85" fmla="*/ 522 h 524"/>
              <a:gd name="T86" fmla="*/ 528 w 596"/>
              <a:gd name="T87" fmla="*/ 368 h 524"/>
              <a:gd name="T88" fmla="*/ 528 w 596"/>
              <a:gd name="T89" fmla="*/ 356 h 524"/>
              <a:gd name="T90" fmla="*/ 534 w 596"/>
              <a:gd name="T91" fmla="*/ 332 h 524"/>
              <a:gd name="T92" fmla="*/ 524 w 596"/>
              <a:gd name="T93" fmla="*/ 310 h 524"/>
              <a:gd name="T94" fmla="*/ 512 w 596"/>
              <a:gd name="T95" fmla="*/ 300 h 524"/>
              <a:gd name="T96" fmla="*/ 530 w 596"/>
              <a:gd name="T97" fmla="*/ 274 h 524"/>
              <a:gd name="T98" fmla="*/ 548 w 596"/>
              <a:gd name="T99" fmla="*/ 262 h 524"/>
              <a:gd name="T100" fmla="*/ 572 w 596"/>
              <a:gd name="T101" fmla="*/ 236 h 524"/>
              <a:gd name="T102" fmla="*/ 580 w 596"/>
              <a:gd name="T103" fmla="*/ 212 h 524"/>
              <a:gd name="T104" fmla="*/ 596 w 596"/>
              <a:gd name="T105" fmla="*/ 188 h 524"/>
              <a:gd name="T106" fmla="*/ 584 w 596"/>
              <a:gd name="T107" fmla="*/ 166 h 524"/>
              <a:gd name="T108" fmla="*/ 574 w 596"/>
              <a:gd name="T109" fmla="*/ 142 h 524"/>
              <a:gd name="T110" fmla="*/ 582 w 596"/>
              <a:gd name="T111" fmla="*/ 142 h 5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96"/>
              <a:gd name="T169" fmla="*/ 0 h 524"/>
              <a:gd name="T170" fmla="*/ 596 w 596"/>
              <a:gd name="T171" fmla="*/ 524 h 52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96" h="524">
                <a:moveTo>
                  <a:pt x="582" y="142"/>
                </a:moveTo>
                <a:lnTo>
                  <a:pt x="566" y="144"/>
                </a:lnTo>
                <a:lnTo>
                  <a:pt x="556" y="144"/>
                </a:lnTo>
                <a:lnTo>
                  <a:pt x="556" y="132"/>
                </a:lnTo>
                <a:lnTo>
                  <a:pt x="556" y="144"/>
                </a:lnTo>
                <a:lnTo>
                  <a:pt x="528" y="134"/>
                </a:lnTo>
                <a:lnTo>
                  <a:pt x="490" y="126"/>
                </a:lnTo>
                <a:lnTo>
                  <a:pt x="474" y="128"/>
                </a:lnTo>
                <a:lnTo>
                  <a:pt x="464" y="116"/>
                </a:lnTo>
                <a:lnTo>
                  <a:pt x="454" y="118"/>
                </a:lnTo>
                <a:lnTo>
                  <a:pt x="446" y="118"/>
                </a:lnTo>
                <a:lnTo>
                  <a:pt x="436" y="118"/>
                </a:lnTo>
                <a:lnTo>
                  <a:pt x="418" y="120"/>
                </a:lnTo>
                <a:lnTo>
                  <a:pt x="410" y="120"/>
                </a:lnTo>
                <a:lnTo>
                  <a:pt x="400" y="122"/>
                </a:lnTo>
                <a:lnTo>
                  <a:pt x="382" y="122"/>
                </a:lnTo>
                <a:lnTo>
                  <a:pt x="364" y="124"/>
                </a:lnTo>
                <a:lnTo>
                  <a:pt x="346" y="114"/>
                </a:lnTo>
                <a:lnTo>
                  <a:pt x="326" y="114"/>
                </a:lnTo>
                <a:lnTo>
                  <a:pt x="308" y="104"/>
                </a:lnTo>
                <a:lnTo>
                  <a:pt x="290" y="106"/>
                </a:lnTo>
                <a:lnTo>
                  <a:pt x="280" y="94"/>
                </a:lnTo>
                <a:lnTo>
                  <a:pt x="270" y="96"/>
                </a:lnTo>
                <a:lnTo>
                  <a:pt x="254" y="96"/>
                </a:lnTo>
                <a:lnTo>
                  <a:pt x="244" y="98"/>
                </a:lnTo>
                <a:lnTo>
                  <a:pt x="226" y="98"/>
                </a:lnTo>
                <a:lnTo>
                  <a:pt x="216" y="88"/>
                </a:lnTo>
                <a:lnTo>
                  <a:pt x="216" y="76"/>
                </a:lnTo>
                <a:lnTo>
                  <a:pt x="214" y="64"/>
                </a:lnTo>
                <a:lnTo>
                  <a:pt x="214" y="52"/>
                </a:lnTo>
                <a:lnTo>
                  <a:pt x="222" y="40"/>
                </a:lnTo>
                <a:lnTo>
                  <a:pt x="212" y="30"/>
                </a:lnTo>
                <a:lnTo>
                  <a:pt x="202" y="18"/>
                </a:lnTo>
                <a:lnTo>
                  <a:pt x="194" y="20"/>
                </a:lnTo>
                <a:lnTo>
                  <a:pt x="184" y="20"/>
                </a:lnTo>
                <a:lnTo>
                  <a:pt x="174" y="10"/>
                </a:lnTo>
                <a:lnTo>
                  <a:pt x="166" y="10"/>
                </a:lnTo>
                <a:lnTo>
                  <a:pt x="156" y="0"/>
                </a:lnTo>
                <a:lnTo>
                  <a:pt x="146" y="0"/>
                </a:lnTo>
                <a:lnTo>
                  <a:pt x="158" y="22"/>
                </a:lnTo>
                <a:lnTo>
                  <a:pt x="148" y="22"/>
                </a:lnTo>
                <a:lnTo>
                  <a:pt x="138" y="34"/>
                </a:lnTo>
                <a:lnTo>
                  <a:pt x="140" y="46"/>
                </a:lnTo>
                <a:lnTo>
                  <a:pt x="132" y="48"/>
                </a:lnTo>
                <a:lnTo>
                  <a:pt x="134" y="70"/>
                </a:lnTo>
                <a:lnTo>
                  <a:pt x="124" y="72"/>
                </a:lnTo>
                <a:lnTo>
                  <a:pt x="124" y="84"/>
                </a:lnTo>
                <a:lnTo>
                  <a:pt x="126" y="94"/>
                </a:lnTo>
                <a:lnTo>
                  <a:pt x="118" y="106"/>
                </a:lnTo>
                <a:lnTo>
                  <a:pt x="110" y="108"/>
                </a:lnTo>
                <a:lnTo>
                  <a:pt x="100" y="120"/>
                </a:lnTo>
                <a:lnTo>
                  <a:pt x="102" y="142"/>
                </a:lnTo>
                <a:lnTo>
                  <a:pt x="94" y="156"/>
                </a:lnTo>
                <a:lnTo>
                  <a:pt x="86" y="168"/>
                </a:lnTo>
                <a:lnTo>
                  <a:pt x="78" y="180"/>
                </a:lnTo>
                <a:lnTo>
                  <a:pt x="78" y="192"/>
                </a:lnTo>
                <a:lnTo>
                  <a:pt x="72" y="204"/>
                </a:lnTo>
                <a:lnTo>
                  <a:pt x="72" y="214"/>
                </a:lnTo>
                <a:lnTo>
                  <a:pt x="62" y="228"/>
                </a:lnTo>
                <a:lnTo>
                  <a:pt x="54" y="228"/>
                </a:lnTo>
                <a:lnTo>
                  <a:pt x="56" y="240"/>
                </a:lnTo>
                <a:lnTo>
                  <a:pt x="46" y="240"/>
                </a:lnTo>
                <a:lnTo>
                  <a:pt x="46" y="252"/>
                </a:lnTo>
                <a:lnTo>
                  <a:pt x="38" y="252"/>
                </a:lnTo>
                <a:lnTo>
                  <a:pt x="30" y="264"/>
                </a:lnTo>
                <a:lnTo>
                  <a:pt x="20" y="278"/>
                </a:lnTo>
                <a:lnTo>
                  <a:pt x="14" y="290"/>
                </a:lnTo>
                <a:lnTo>
                  <a:pt x="14" y="300"/>
                </a:lnTo>
                <a:lnTo>
                  <a:pt x="16" y="312"/>
                </a:lnTo>
                <a:lnTo>
                  <a:pt x="6" y="324"/>
                </a:lnTo>
                <a:lnTo>
                  <a:pt x="8" y="336"/>
                </a:lnTo>
                <a:lnTo>
                  <a:pt x="0" y="350"/>
                </a:lnTo>
                <a:lnTo>
                  <a:pt x="10" y="372"/>
                </a:lnTo>
                <a:lnTo>
                  <a:pt x="46" y="390"/>
                </a:lnTo>
                <a:lnTo>
                  <a:pt x="82" y="406"/>
                </a:lnTo>
                <a:lnTo>
                  <a:pt x="118" y="420"/>
                </a:lnTo>
                <a:lnTo>
                  <a:pt x="158" y="434"/>
                </a:lnTo>
                <a:lnTo>
                  <a:pt x="196" y="446"/>
                </a:lnTo>
                <a:lnTo>
                  <a:pt x="234" y="456"/>
                </a:lnTo>
                <a:lnTo>
                  <a:pt x="272" y="464"/>
                </a:lnTo>
                <a:lnTo>
                  <a:pt x="288" y="468"/>
                </a:lnTo>
                <a:lnTo>
                  <a:pt x="346" y="482"/>
                </a:lnTo>
                <a:lnTo>
                  <a:pt x="414" y="502"/>
                </a:lnTo>
                <a:lnTo>
                  <a:pt x="484" y="524"/>
                </a:lnTo>
                <a:lnTo>
                  <a:pt x="494" y="522"/>
                </a:lnTo>
                <a:lnTo>
                  <a:pt x="518" y="380"/>
                </a:lnTo>
                <a:lnTo>
                  <a:pt x="528" y="368"/>
                </a:lnTo>
                <a:lnTo>
                  <a:pt x="518" y="358"/>
                </a:lnTo>
                <a:lnTo>
                  <a:pt x="528" y="356"/>
                </a:lnTo>
                <a:lnTo>
                  <a:pt x="534" y="344"/>
                </a:lnTo>
                <a:lnTo>
                  <a:pt x="534" y="332"/>
                </a:lnTo>
                <a:lnTo>
                  <a:pt x="532" y="322"/>
                </a:lnTo>
                <a:lnTo>
                  <a:pt x="524" y="310"/>
                </a:lnTo>
                <a:lnTo>
                  <a:pt x="514" y="312"/>
                </a:lnTo>
                <a:lnTo>
                  <a:pt x="512" y="300"/>
                </a:lnTo>
                <a:lnTo>
                  <a:pt x="522" y="288"/>
                </a:lnTo>
                <a:lnTo>
                  <a:pt x="530" y="274"/>
                </a:lnTo>
                <a:lnTo>
                  <a:pt x="538" y="262"/>
                </a:lnTo>
                <a:lnTo>
                  <a:pt x="548" y="262"/>
                </a:lnTo>
                <a:lnTo>
                  <a:pt x="554" y="250"/>
                </a:lnTo>
                <a:lnTo>
                  <a:pt x="572" y="236"/>
                </a:lnTo>
                <a:lnTo>
                  <a:pt x="572" y="226"/>
                </a:lnTo>
                <a:lnTo>
                  <a:pt x="580" y="212"/>
                </a:lnTo>
                <a:lnTo>
                  <a:pt x="588" y="200"/>
                </a:lnTo>
                <a:lnTo>
                  <a:pt x="596" y="188"/>
                </a:lnTo>
                <a:lnTo>
                  <a:pt x="596" y="176"/>
                </a:lnTo>
                <a:lnTo>
                  <a:pt x="584" y="166"/>
                </a:lnTo>
                <a:lnTo>
                  <a:pt x="584" y="154"/>
                </a:lnTo>
                <a:lnTo>
                  <a:pt x="574" y="142"/>
                </a:lnTo>
                <a:lnTo>
                  <a:pt x="584" y="154"/>
                </a:lnTo>
                <a:lnTo>
                  <a:pt x="582" y="142"/>
                </a:lnTo>
                <a:close/>
              </a:path>
            </a:pathLst>
          </a:custGeom>
          <a:solidFill>
            <a:srgbClr val="72BE44"/>
          </a:solidFill>
          <a:ln w="3175">
            <a:solidFill>
              <a:schemeClr val="bg1"/>
            </a:solidFill>
            <a:round/>
            <a:headEnd/>
            <a:tailEnd/>
          </a:ln>
        </p:spPr>
        <p:txBody>
          <a:bodyPr/>
          <a:lstStyle/>
          <a:p>
            <a:pPr eaLnBrk="0" hangingPunct="0"/>
            <a:endParaRPr lang="en-US" dirty="0"/>
          </a:p>
        </p:txBody>
      </p:sp>
      <p:sp>
        <p:nvSpPr>
          <p:cNvPr id="33" name="Freeform 18"/>
          <p:cNvSpPr>
            <a:spLocks/>
          </p:cNvSpPr>
          <p:nvPr/>
        </p:nvSpPr>
        <p:spPr bwMode="auto">
          <a:xfrm>
            <a:off x="1263215" y="1544478"/>
            <a:ext cx="661356" cy="513178"/>
          </a:xfrm>
          <a:custGeom>
            <a:avLst/>
            <a:gdLst>
              <a:gd name="T0" fmla="*/ 420 w 500"/>
              <a:gd name="T1" fmla="*/ 376 h 388"/>
              <a:gd name="T2" fmla="*/ 410 w 500"/>
              <a:gd name="T3" fmla="*/ 364 h 388"/>
              <a:gd name="T4" fmla="*/ 382 w 500"/>
              <a:gd name="T5" fmla="*/ 366 h 388"/>
              <a:gd name="T6" fmla="*/ 328 w 500"/>
              <a:gd name="T7" fmla="*/ 360 h 388"/>
              <a:gd name="T8" fmla="*/ 308 w 500"/>
              <a:gd name="T9" fmla="*/ 350 h 388"/>
              <a:gd name="T10" fmla="*/ 290 w 500"/>
              <a:gd name="T11" fmla="*/ 350 h 388"/>
              <a:gd name="T12" fmla="*/ 264 w 500"/>
              <a:gd name="T13" fmla="*/ 352 h 388"/>
              <a:gd name="T14" fmla="*/ 236 w 500"/>
              <a:gd name="T15" fmla="*/ 354 h 388"/>
              <a:gd name="T16" fmla="*/ 200 w 500"/>
              <a:gd name="T17" fmla="*/ 346 h 388"/>
              <a:gd name="T18" fmla="*/ 162 w 500"/>
              <a:gd name="T19" fmla="*/ 336 h 388"/>
              <a:gd name="T20" fmla="*/ 134 w 500"/>
              <a:gd name="T21" fmla="*/ 326 h 388"/>
              <a:gd name="T22" fmla="*/ 108 w 500"/>
              <a:gd name="T23" fmla="*/ 328 h 388"/>
              <a:gd name="T24" fmla="*/ 80 w 500"/>
              <a:gd name="T25" fmla="*/ 330 h 388"/>
              <a:gd name="T26" fmla="*/ 70 w 500"/>
              <a:gd name="T27" fmla="*/ 308 h 388"/>
              <a:gd name="T28" fmla="*/ 68 w 500"/>
              <a:gd name="T29" fmla="*/ 284 h 388"/>
              <a:gd name="T30" fmla="*/ 66 w 500"/>
              <a:gd name="T31" fmla="*/ 262 h 388"/>
              <a:gd name="T32" fmla="*/ 48 w 500"/>
              <a:gd name="T33" fmla="*/ 252 h 388"/>
              <a:gd name="T34" fmla="*/ 28 w 500"/>
              <a:gd name="T35" fmla="*/ 242 h 388"/>
              <a:gd name="T36" fmla="*/ 10 w 500"/>
              <a:gd name="T37" fmla="*/ 232 h 388"/>
              <a:gd name="T38" fmla="*/ 0 w 500"/>
              <a:gd name="T39" fmla="*/ 220 h 388"/>
              <a:gd name="T40" fmla="*/ 6 w 500"/>
              <a:gd name="T41" fmla="*/ 184 h 388"/>
              <a:gd name="T42" fmla="*/ 14 w 500"/>
              <a:gd name="T43" fmla="*/ 162 h 388"/>
              <a:gd name="T44" fmla="*/ 20 w 500"/>
              <a:gd name="T45" fmla="*/ 136 h 388"/>
              <a:gd name="T46" fmla="*/ 18 w 500"/>
              <a:gd name="T47" fmla="*/ 114 h 388"/>
              <a:gd name="T48" fmla="*/ 6 w 500"/>
              <a:gd name="T49" fmla="*/ 68 h 388"/>
              <a:gd name="T50" fmla="*/ 4 w 500"/>
              <a:gd name="T51" fmla="*/ 44 h 388"/>
              <a:gd name="T52" fmla="*/ 2 w 500"/>
              <a:gd name="T53" fmla="*/ 22 h 388"/>
              <a:gd name="T54" fmla="*/ 20 w 500"/>
              <a:gd name="T55" fmla="*/ 10 h 388"/>
              <a:gd name="T56" fmla="*/ 66 w 500"/>
              <a:gd name="T57" fmla="*/ 28 h 388"/>
              <a:gd name="T58" fmla="*/ 76 w 500"/>
              <a:gd name="T59" fmla="*/ 40 h 388"/>
              <a:gd name="T60" fmla="*/ 140 w 500"/>
              <a:gd name="T61" fmla="*/ 46 h 388"/>
              <a:gd name="T62" fmla="*/ 140 w 500"/>
              <a:gd name="T63" fmla="*/ 34 h 388"/>
              <a:gd name="T64" fmla="*/ 138 w 500"/>
              <a:gd name="T65" fmla="*/ 12 h 388"/>
              <a:gd name="T66" fmla="*/ 146 w 500"/>
              <a:gd name="T67" fmla="*/ 0 h 388"/>
              <a:gd name="T68" fmla="*/ 182 w 500"/>
              <a:gd name="T69" fmla="*/ 10 h 388"/>
              <a:gd name="T70" fmla="*/ 240 w 500"/>
              <a:gd name="T71" fmla="*/ 30 h 388"/>
              <a:gd name="T72" fmla="*/ 296 w 500"/>
              <a:gd name="T73" fmla="*/ 50 h 388"/>
              <a:gd name="T74" fmla="*/ 352 w 500"/>
              <a:gd name="T75" fmla="*/ 70 h 388"/>
              <a:gd name="T76" fmla="*/ 410 w 500"/>
              <a:gd name="T77" fmla="*/ 88 h 388"/>
              <a:gd name="T78" fmla="*/ 466 w 500"/>
              <a:gd name="T79" fmla="*/ 104 h 388"/>
              <a:gd name="T80" fmla="*/ 500 w 500"/>
              <a:gd name="T81" fmla="*/ 114 h 388"/>
              <a:gd name="T82" fmla="*/ 458 w 500"/>
              <a:gd name="T83" fmla="*/ 290 h 388"/>
              <a:gd name="T84" fmla="*/ 444 w 500"/>
              <a:gd name="T85" fmla="*/ 328 h 388"/>
              <a:gd name="T86" fmla="*/ 436 w 500"/>
              <a:gd name="T87" fmla="*/ 352 h 388"/>
              <a:gd name="T88" fmla="*/ 436 w 500"/>
              <a:gd name="T89" fmla="*/ 374 h 388"/>
              <a:gd name="T90" fmla="*/ 436 w 500"/>
              <a:gd name="T91" fmla="*/ 374 h 3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00"/>
              <a:gd name="T139" fmla="*/ 0 h 388"/>
              <a:gd name="T140" fmla="*/ 500 w 500"/>
              <a:gd name="T141" fmla="*/ 388 h 38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00" h="388">
                <a:moveTo>
                  <a:pt x="436" y="374"/>
                </a:moveTo>
                <a:lnTo>
                  <a:pt x="420" y="376"/>
                </a:lnTo>
                <a:lnTo>
                  <a:pt x="410" y="376"/>
                </a:lnTo>
                <a:lnTo>
                  <a:pt x="410" y="364"/>
                </a:lnTo>
                <a:lnTo>
                  <a:pt x="410" y="376"/>
                </a:lnTo>
                <a:lnTo>
                  <a:pt x="382" y="366"/>
                </a:lnTo>
                <a:lnTo>
                  <a:pt x="344" y="358"/>
                </a:lnTo>
                <a:lnTo>
                  <a:pt x="328" y="360"/>
                </a:lnTo>
                <a:lnTo>
                  <a:pt x="318" y="348"/>
                </a:lnTo>
                <a:lnTo>
                  <a:pt x="308" y="350"/>
                </a:lnTo>
                <a:lnTo>
                  <a:pt x="300" y="350"/>
                </a:lnTo>
                <a:lnTo>
                  <a:pt x="290" y="350"/>
                </a:lnTo>
                <a:lnTo>
                  <a:pt x="272" y="352"/>
                </a:lnTo>
                <a:lnTo>
                  <a:pt x="264" y="352"/>
                </a:lnTo>
                <a:lnTo>
                  <a:pt x="254" y="354"/>
                </a:lnTo>
                <a:lnTo>
                  <a:pt x="236" y="354"/>
                </a:lnTo>
                <a:lnTo>
                  <a:pt x="218" y="356"/>
                </a:lnTo>
                <a:lnTo>
                  <a:pt x="200" y="346"/>
                </a:lnTo>
                <a:lnTo>
                  <a:pt x="180" y="346"/>
                </a:lnTo>
                <a:lnTo>
                  <a:pt x="162" y="336"/>
                </a:lnTo>
                <a:lnTo>
                  <a:pt x="144" y="338"/>
                </a:lnTo>
                <a:lnTo>
                  <a:pt x="134" y="326"/>
                </a:lnTo>
                <a:lnTo>
                  <a:pt x="124" y="328"/>
                </a:lnTo>
                <a:lnTo>
                  <a:pt x="108" y="328"/>
                </a:lnTo>
                <a:lnTo>
                  <a:pt x="98" y="330"/>
                </a:lnTo>
                <a:lnTo>
                  <a:pt x="80" y="330"/>
                </a:lnTo>
                <a:lnTo>
                  <a:pt x="70" y="320"/>
                </a:lnTo>
                <a:lnTo>
                  <a:pt x="70" y="308"/>
                </a:lnTo>
                <a:lnTo>
                  <a:pt x="68" y="296"/>
                </a:lnTo>
                <a:lnTo>
                  <a:pt x="68" y="284"/>
                </a:lnTo>
                <a:lnTo>
                  <a:pt x="76" y="272"/>
                </a:lnTo>
                <a:lnTo>
                  <a:pt x="66" y="262"/>
                </a:lnTo>
                <a:lnTo>
                  <a:pt x="56" y="250"/>
                </a:lnTo>
                <a:lnTo>
                  <a:pt x="48" y="252"/>
                </a:lnTo>
                <a:lnTo>
                  <a:pt x="38" y="252"/>
                </a:lnTo>
                <a:lnTo>
                  <a:pt x="28" y="242"/>
                </a:lnTo>
                <a:lnTo>
                  <a:pt x="20" y="242"/>
                </a:lnTo>
                <a:lnTo>
                  <a:pt x="10" y="232"/>
                </a:lnTo>
                <a:lnTo>
                  <a:pt x="0" y="232"/>
                </a:lnTo>
                <a:lnTo>
                  <a:pt x="0" y="220"/>
                </a:lnTo>
                <a:lnTo>
                  <a:pt x="6" y="196"/>
                </a:lnTo>
                <a:lnTo>
                  <a:pt x="6" y="184"/>
                </a:lnTo>
                <a:lnTo>
                  <a:pt x="14" y="172"/>
                </a:lnTo>
                <a:lnTo>
                  <a:pt x="14" y="162"/>
                </a:lnTo>
                <a:lnTo>
                  <a:pt x="20" y="148"/>
                </a:lnTo>
                <a:lnTo>
                  <a:pt x="20" y="136"/>
                </a:lnTo>
                <a:lnTo>
                  <a:pt x="18" y="126"/>
                </a:lnTo>
                <a:lnTo>
                  <a:pt x="18" y="114"/>
                </a:lnTo>
                <a:lnTo>
                  <a:pt x="16" y="90"/>
                </a:lnTo>
                <a:lnTo>
                  <a:pt x="6" y="68"/>
                </a:lnTo>
                <a:lnTo>
                  <a:pt x="6" y="56"/>
                </a:lnTo>
                <a:lnTo>
                  <a:pt x="4" y="44"/>
                </a:lnTo>
                <a:lnTo>
                  <a:pt x="4" y="32"/>
                </a:lnTo>
                <a:lnTo>
                  <a:pt x="2" y="22"/>
                </a:lnTo>
                <a:lnTo>
                  <a:pt x="12" y="20"/>
                </a:lnTo>
                <a:lnTo>
                  <a:pt x="20" y="10"/>
                </a:lnTo>
                <a:lnTo>
                  <a:pt x="48" y="18"/>
                </a:lnTo>
                <a:lnTo>
                  <a:pt x="66" y="28"/>
                </a:lnTo>
                <a:lnTo>
                  <a:pt x="68" y="40"/>
                </a:lnTo>
                <a:lnTo>
                  <a:pt x="76" y="40"/>
                </a:lnTo>
                <a:lnTo>
                  <a:pt x="96" y="50"/>
                </a:lnTo>
                <a:lnTo>
                  <a:pt x="140" y="46"/>
                </a:lnTo>
                <a:lnTo>
                  <a:pt x="150" y="46"/>
                </a:lnTo>
                <a:lnTo>
                  <a:pt x="140" y="34"/>
                </a:lnTo>
                <a:lnTo>
                  <a:pt x="140" y="22"/>
                </a:lnTo>
                <a:lnTo>
                  <a:pt x="138" y="12"/>
                </a:lnTo>
                <a:lnTo>
                  <a:pt x="138" y="0"/>
                </a:lnTo>
                <a:lnTo>
                  <a:pt x="146" y="0"/>
                </a:lnTo>
                <a:lnTo>
                  <a:pt x="156" y="0"/>
                </a:lnTo>
                <a:lnTo>
                  <a:pt x="182" y="10"/>
                </a:lnTo>
                <a:lnTo>
                  <a:pt x="212" y="20"/>
                </a:lnTo>
                <a:lnTo>
                  <a:pt x="240" y="30"/>
                </a:lnTo>
                <a:lnTo>
                  <a:pt x="268" y="40"/>
                </a:lnTo>
                <a:lnTo>
                  <a:pt x="296" y="50"/>
                </a:lnTo>
                <a:lnTo>
                  <a:pt x="324" y="60"/>
                </a:lnTo>
                <a:lnTo>
                  <a:pt x="352" y="70"/>
                </a:lnTo>
                <a:lnTo>
                  <a:pt x="380" y="78"/>
                </a:lnTo>
                <a:lnTo>
                  <a:pt x="410" y="88"/>
                </a:lnTo>
                <a:lnTo>
                  <a:pt x="438" y="96"/>
                </a:lnTo>
                <a:lnTo>
                  <a:pt x="466" y="104"/>
                </a:lnTo>
                <a:lnTo>
                  <a:pt x="496" y="112"/>
                </a:lnTo>
                <a:lnTo>
                  <a:pt x="500" y="114"/>
                </a:lnTo>
                <a:lnTo>
                  <a:pt x="458" y="280"/>
                </a:lnTo>
                <a:lnTo>
                  <a:pt x="458" y="290"/>
                </a:lnTo>
                <a:lnTo>
                  <a:pt x="450" y="304"/>
                </a:lnTo>
                <a:lnTo>
                  <a:pt x="444" y="328"/>
                </a:lnTo>
                <a:lnTo>
                  <a:pt x="444" y="340"/>
                </a:lnTo>
                <a:lnTo>
                  <a:pt x="436" y="352"/>
                </a:lnTo>
                <a:lnTo>
                  <a:pt x="436" y="362"/>
                </a:lnTo>
                <a:lnTo>
                  <a:pt x="436" y="374"/>
                </a:lnTo>
                <a:lnTo>
                  <a:pt x="428" y="388"/>
                </a:lnTo>
                <a:lnTo>
                  <a:pt x="436" y="374"/>
                </a:lnTo>
                <a:close/>
              </a:path>
            </a:pathLst>
          </a:custGeom>
          <a:solidFill>
            <a:schemeClr val="accent2"/>
          </a:solidFill>
          <a:ln w="3175">
            <a:solidFill>
              <a:schemeClr val="bg1"/>
            </a:solidFill>
            <a:round/>
            <a:headEnd/>
            <a:tailEnd/>
          </a:ln>
        </p:spPr>
        <p:txBody>
          <a:bodyPr/>
          <a:lstStyle/>
          <a:p>
            <a:pPr eaLnBrk="0" hangingPunct="0"/>
            <a:endParaRPr lang="en-US" dirty="0"/>
          </a:p>
        </p:txBody>
      </p:sp>
      <p:sp>
        <p:nvSpPr>
          <p:cNvPr id="34" name="Freeform 19"/>
          <p:cNvSpPr>
            <a:spLocks/>
          </p:cNvSpPr>
          <p:nvPr/>
        </p:nvSpPr>
        <p:spPr bwMode="auto">
          <a:xfrm>
            <a:off x="1720825" y="1694836"/>
            <a:ext cx="609058" cy="960982"/>
          </a:xfrm>
          <a:custGeom>
            <a:avLst/>
            <a:gdLst>
              <a:gd name="T0" fmla="*/ 442 w 460"/>
              <a:gd name="T1" fmla="*/ 468 h 726"/>
              <a:gd name="T2" fmla="*/ 424 w 460"/>
              <a:gd name="T3" fmla="*/ 458 h 726"/>
              <a:gd name="T4" fmla="*/ 408 w 460"/>
              <a:gd name="T5" fmla="*/ 482 h 726"/>
              <a:gd name="T6" fmla="*/ 388 w 460"/>
              <a:gd name="T7" fmla="*/ 484 h 726"/>
              <a:gd name="T8" fmla="*/ 380 w 460"/>
              <a:gd name="T9" fmla="*/ 472 h 726"/>
              <a:gd name="T10" fmla="*/ 370 w 460"/>
              <a:gd name="T11" fmla="*/ 484 h 726"/>
              <a:gd name="T12" fmla="*/ 352 w 460"/>
              <a:gd name="T13" fmla="*/ 474 h 726"/>
              <a:gd name="T14" fmla="*/ 334 w 460"/>
              <a:gd name="T15" fmla="*/ 476 h 726"/>
              <a:gd name="T16" fmla="*/ 324 w 460"/>
              <a:gd name="T17" fmla="*/ 466 h 726"/>
              <a:gd name="T18" fmla="*/ 314 w 460"/>
              <a:gd name="T19" fmla="*/ 454 h 726"/>
              <a:gd name="T20" fmla="*/ 304 w 460"/>
              <a:gd name="T21" fmla="*/ 432 h 726"/>
              <a:gd name="T22" fmla="*/ 284 w 460"/>
              <a:gd name="T23" fmla="*/ 422 h 726"/>
              <a:gd name="T24" fmla="*/ 274 w 460"/>
              <a:gd name="T25" fmla="*/ 398 h 726"/>
              <a:gd name="T26" fmla="*/ 272 w 460"/>
              <a:gd name="T27" fmla="*/ 376 h 726"/>
              <a:gd name="T28" fmla="*/ 278 w 460"/>
              <a:gd name="T29" fmla="*/ 352 h 726"/>
              <a:gd name="T30" fmla="*/ 262 w 460"/>
              <a:gd name="T31" fmla="*/ 342 h 726"/>
              <a:gd name="T32" fmla="*/ 252 w 460"/>
              <a:gd name="T33" fmla="*/ 354 h 726"/>
              <a:gd name="T34" fmla="*/ 234 w 460"/>
              <a:gd name="T35" fmla="*/ 344 h 726"/>
              <a:gd name="T36" fmla="*/ 240 w 460"/>
              <a:gd name="T37" fmla="*/ 320 h 726"/>
              <a:gd name="T38" fmla="*/ 258 w 460"/>
              <a:gd name="T39" fmla="*/ 306 h 726"/>
              <a:gd name="T40" fmla="*/ 248 w 460"/>
              <a:gd name="T41" fmla="*/ 284 h 726"/>
              <a:gd name="T42" fmla="*/ 256 w 460"/>
              <a:gd name="T43" fmla="*/ 260 h 726"/>
              <a:gd name="T44" fmla="*/ 272 w 460"/>
              <a:gd name="T45" fmla="*/ 248 h 726"/>
              <a:gd name="T46" fmla="*/ 254 w 460"/>
              <a:gd name="T47" fmla="*/ 236 h 726"/>
              <a:gd name="T48" fmla="*/ 234 w 460"/>
              <a:gd name="T49" fmla="*/ 238 h 726"/>
              <a:gd name="T50" fmla="*/ 234 w 460"/>
              <a:gd name="T51" fmla="*/ 216 h 726"/>
              <a:gd name="T52" fmla="*/ 222 w 460"/>
              <a:gd name="T53" fmla="*/ 192 h 726"/>
              <a:gd name="T54" fmla="*/ 220 w 460"/>
              <a:gd name="T55" fmla="*/ 168 h 726"/>
              <a:gd name="T56" fmla="*/ 202 w 460"/>
              <a:gd name="T57" fmla="*/ 160 h 726"/>
              <a:gd name="T58" fmla="*/ 192 w 460"/>
              <a:gd name="T59" fmla="*/ 136 h 726"/>
              <a:gd name="T60" fmla="*/ 208 w 460"/>
              <a:gd name="T61" fmla="*/ 124 h 726"/>
              <a:gd name="T62" fmla="*/ 188 w 460"/>
              <a:gd name="T63" fmla="*/ 102 h 726"/>
              <a:gd name="T64" fmla="*/ 188 w 460"/>
              <a:gd name="T65" fmla="*/ 90 h 726"/>
              <a:gd name="T66" fmla="*/ 204 w 460"/>
              <a:gd name="T67" fmla="*/ 66 h 726"/>
              <a:gd name="T68" fmla="*/ 202 w 460"/>
              <a:gd name="T69" fmla="*/ 30 h 726"/>
              <a:gd name="T70" fmla="*/ 210 w 460"/>
              <a:gd name="T71" fmla="*/ 18 h 726"/>
              <a:gd name="T72" fmla="*/ 182 w 460"/>
              <a:gd name="T73" fmla="*/ 6 h 726"/>
              <a:gd name="T74" fmla="*/ 154 w 460"/>
              <a:gd name="T75" fmla="*/ 0 h 726"/>
              <a:gd name="T76" fmla="*/ 112 w 460"/>
              <a:gd name="T77" fmla="*/ 176 h 726"/>
              <a:gd name="T78" fmla="*/ 98 w 460"/>
              <a:gd name="T79" fmla="*/ 214 h 726"/>
              <a:gd name="T80" fmla="*/ 90 w 460"/>
              <a:gd name="T81" fmla="*/ 238 h 726"/>
              <a:gd name="T82" fmla="*/ 90 w 460"/>
              <a:gd name="T83" fmla="*/ 260 h 726"/>
              <a:gd name="T84" fmla="*/ 92 w 460"/>
              <a:gd name="T85" fmla="*/ 272 h 726"/>
              <a:gd name="T86" fmla="*/ 92 w 460"/>
              <a:gd name="T87" fmla="*/ 272 h 726"/>
              <a:gd name="T88" fmla="*/ 104 w 460"/>
              <a:gd name="T89" fmla="*/ 294 h 726"/>
              <a:gd name="T90" fmla="*/ 96 w 460"/>
              <a:gd name="T91" fmla="*/ 318 h 726"/>
              <a:gd name="T92" fmla="*/ 80 w 460"/>
              <a:gd name="T93" fmla="*/ 344 h 726"/>
              <a:gd name="T94" fmla="*/ 62 w 460"/>
              <a:gd name="T95" fmla="*/ 368 h 726"/>
              <a:gd name="T96" fmla="*/ 46 w 460"/>
              <a:gd name="T97" fmla="*/ 380 h 726"/>
              <a:gd name="T98" fmla="*/ 30 w 460"/>
              <a:gd name="T99" fmla="*/ 406 h 726"/>
              <a:gd name="T100" fmla="*/ 22 w 460"/>
              <a:gd name="T101" fmla="*/ 430 h 726"/>
              <a:gd name="T102" fmla="*/ 40 w 460"/>
              <a:gd name="T103" fmla="*/ 440 h 726"/>
              <a:gd name="T104" fmla="*/ 42 w 460"/>
              <a:gd name="T105" fmla="*/ 462 h 726"/>
              <a:gd name="T106" fmla="*/ 26 w 460"/>
              <a:gd name="T107" fmla="*/ 476 h 726"/>
              <a:gd name="T108" fmla="*/ 26 w 460"/>
              <a:gd name="T109" fmla="*/ 498 h 726"/>
              <a:gd name="T110" fmla="*/ 0 w 460"/>
              <a:gd name="T111" fmla="*/ 640 h 726"/>
              <a:gd name="T112" fmla="*/ 76 w 460"/>
              <a:gd name="T113" fmla="*/ 662 h 726"/>
              <a:gd name="T114" fmla="*/ 152 w 460"/>
              <a:gd name="T115" fmla="*/ 678 h 726"/>
              <a:gd name="T116" fmla="*/ 204 w 460"/>
              <a:gd name="T117" fmla="*/ 684 h 726"/>
              <a:gd name="T118" fmla="*/ 274 w 460"/>
              <a:gd name="T119" fmla="*/ 704 h 726"/>
              <a:gd name="T120" fmla="*/ 346 w 460"/>
              <a:gd name="T121" fmla="*/ 718 h 726"/>
              <a:gd name="T122" fmla="*/ 414 w 460"/>
              <a:gd name="T123" fmla="*/ 726 h 726"/>
              <a:gd name="T124" fmla="*/ 460 w 460"/>
              <a:gd name="T125" fmla="*/ 456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60"/>
              <a:gd name="T190" fmla="*/ 0 h 726"/>
              <a:gd name="T191" fmla="*/ 460 w 460"/>
              <a:gd name="T192" fmla="*/ 726 h 72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60" h="726">
                <a:moveTo>
                  <a:pt x="452" y="478"/>
                </a:moveTo>
                <a:lnTo>
                  <a:pt x="442" y="468"/>
                </a:lnTo>
                <a:lnTo>
                  <a:pt x="432" y="458"/>
                </a:lnTo>
                <a:lnTo>
                  <a:pt x="424" y="458"/>
                </a:lnTo>
                <a:lnTo>
                  <a:pt x="416" y="470"/>
                </a:lnTo>
                <a:lnTo>
                  <a:pt x="408" y="482"/>
                </a:lnTo>
                <a:lnTo>
                  <a:pt x="398" y="482"/>
                </a:lnTo>
                <a:lnTo>
                  <a:pt x="388" y="484"/>
                </a:lnTo>
                <a:lnTo>
                  <a:pt x="388" y="472"/>
                </a:lnTo>
                <a:lnTo>
                  <a:pt x="380" y="472"/>
                </a:lnTo>
                <a:lnTo>
                  <a:pt x="370" y="474"/>
                </a:lnTo>
                <a:lnTo>
                  <a:pt x="370" y="484"/>
                </a:lnTo>
                <a:lnTo>
                  <a:pt x="362" y="486"/>
                </a:lnTo>
                <a:lnTo>
                  <a:pt x="352" y="474"/>
                </a:lnTo>
                <a:lnTo>
                  <a:pt x="342" y="464"/>
                </a:lnTo>
                <a:lnTo>
                  <a:pt x="334" y="476"/>
                </a:lnTo>
                <a:lnTo>
                  <a:pt x="324" y="476"/>
                </a:lnTo>
                <a:lnTo>
                  <a:pt x="324" y="466"/>
                </a:lnTo>
                <a:lnTo>
                  <a:pt x="316" y="466"/>
                </a:lnTo>
                <a:lnTo>
                  <a:pt x="314" y="454"/>
                </a:lnTo>
                <a:lnTo>
                  <a:pt x="314" y="442"/>
                </a:lnTo>
                <a:lnTo>
                  <a:pt x="304" y="432"/>
                </a:lnTo>
                <a:lnTo>
                  <a:pt x="294" y="420"/>
                </a:lnTo>
                <a:lnTo>
                  <a:pt x="284" y="422"/>
                </a:lnTo>
                <a:lnTo>
                  <a:pt x="284" y="410"/>
                </a:lnTo>
                <a:lnTo>
                  <a:pt x="274" y="398"/>
                </a:lnTo>
                <a:lnTo>
                  <a:pt x="274" y="388"/>
                </a:lnTo>
                <a:lnTo>
                  <a:pt x="272" y="376"/>
                </a:lnTo>
                <a:lnTo>
                  <a:pt x="272" y="364"/>
                </a:lnTo>
                <a:lnTo>
                  <a:pt x="278" y="352"/>
                </a:lnTo>
                <a:lnTo>
                  <a:pt x="270" y="352"/>
                </a:lnTo>
                <a:lnTo>
                  <a:pt x="262" y="342"/>
                </a:lnTo>
                <a:lnTo>
                  <a:pt x="252" y="342"/>
                </a:lnTo>
                <a:lnTo>
                  <a:pt x="252" y="354"/>
                </a:lnTo>
                <a:lnTo>
                  <a:pt x="242" y="342"/>
                </a:lnTo>
                <a:lnTo>
                  <a:pt x="234" y="344"/>
                </a:lnTo>
                <a:lnTo>
                  <a:pt x="232" y="332"/>
                </a:lnTo>
                <a:lnTo>
                  <a:pt x="240" y="320"/>
                </a:lnTo>
                <a:lnTo>
                  <a:pt x="250" y="318"/>
                </a:lnTo>
                <a:lnTo>
                  <a:pt x="258" y="306"/>
                </a:lnTo>
                <a:lnTo>
                  <a:pt x="258" y="294"/>
                </a:lnTo>
                <a:lnTo>
                  <a:pt x="248" y="284"/>
                </a:lnTo>
                <a:lnTo>
                  <a:pt x="246" y="274"/>
                </a:lnTo>
                <a:lnTo>
                  <a:pt x="256" y="260"/>
                </a:lnTo>
                <a:lnTo>
                  <a:pt x="264" y="260"/>
                </a:lnTo>
                <a:lnTo>
                  <a:pt x="272" y="248"/>
                </a:lnTo>
                <a:lnTo>
                  <a:pt x="262" y="236"/>
                </a:lnTo>
                <a:lnTo>
                  <a:pt x="254" y="236"/>
                </a:lnTo>
                <a:lnTo>
                  <a:pt x="244" y="238"/>
                </a:lnTo>
                <a:lnTo>
                  <a:pt x="234" y="238"/>
                </a:lnTo>
                <a:lnTo>
                  <a:pt x="234" y="226"/>
                </a:lnTo>
                <a:lnTo>
                  <a:pt x="234" y="216"/>
                </a:lnTo>
                <a:lnTo>
                  <a:pt x="232" y="204"/>
                </a:lnTo>
                <a:lnTo>
                  <a:pt x="222" y="192"/>
                </a:lnTo>
                <a:lnTo>
                  <a:pt x="222" y="180"/>
                </a:lnTo>
                <a:lnTo>
                  <a:pt x="220" y="168"/>
                </a:lnTo>
                <a:lnTo>
                  <a:pt x="210" y="158"/>
                </a:lnTo>
                <a:lnTo>
                  <a:pt x="202" y="160"/>
                </a:lnTo>
                <a:lnTo>
                  <a:pt x="192" y="148"/>
                </a:lnTo>
                <a:lnTo>
                  <a:pt x="192" y="136"/>
                </a:lnTo>
                <a:lnTo>
                  <a:pt x="198" y="124"/>
                </a:lnTo>
                <a:lnTo>
                  <a:pt x="208" y="124"/>
                </a:lnTo>
                <a:lnTo>
                  <a:pt x="208" y="112"/>
                </a:lnTo>
                <a:lnTo>
                  <a:pt x="188" y="102"/>
                </a:lnTo>
                <a:lnTo>
                  <a:pt x="180" y="102"/>
                </a:lnTo>
                <a:lnTo>
                  <a:pt x="188" y="90"/>
                </a:lnTo>
                <a:lnTo>
                  <a:pt x="196" y="78"/>
                </a:lnTo>
                <a:lnTo>
                  <a:pt x="204" y="66"/>
                </a:lnTo>
                <a:lnTo>
                  <a:pt x="202" y="42"/>
                </a:lnTo>
                <a:lnTo>
                  <a:pt x="202" y="30"/>
                </a:lnTo>
                <a:lnTo>
                  <a:pt x="210" y="30"/>
                </a:lnTo>
                <a:lnTo>
                  <a:pt x="210" y="18"/>
                </a:lnTo>
                <a:lnTo>
                  <a:pt x="210" y="12"/>
                </a:lnTo>
                <a:lnTo>
                  <a:pt x="182" y="6"/>
                </a:lnTo>
                <a:lnTo>
                  <a:pt x="152" y="0"/>
                </a:lnTo>
                <a:lnTo>
                  <a:pt x="154" y="0"/>
                </a:lnTo>
                <a:lnTo>
                  <a:pt x="112" y="166"/>
                </a:lnTo>
                <a:lnTo>
                  <a:pt x="112" y="176"/>
                </a:lnTo>
                <a:lnTo>
                  <a:pt x="104" y="190"/>
                </a:lnTo>
                <a:lnTo>
                  <a:pt x="98" y="214"/>
                </a:lnTo>
                <a:lnTo>
                  <a:pt x="98" y="226"/>
                </a:lnTo>
                <a:lnTo>
                  <a:pt x="90" y="238"/>
                </a:lnTo>
                <a:lnTo>
                  <a:pt x="90" y="248"/>
                </a:lnTo>
                <a:lnTo>
                  <a:pt x="90" y="260"/>
                </a:lnTo>
                <a:lnTo>
                  <a:pt x="82" y="274"/>
                </a:lnTo>
                <a:lnTo>
                  <a:pt x="92" y="272"/>
                </a:lnTo>
                <a:lnTo>
                  <a:pt x="82" y="260"/>
                </a:lnTo>
                <a:lnTo>
                  <a:pt x="92" y="272"/>
                </a:lnTo>
                <a:lnTo>
                  <a:pt x="92" y="284"/>
                </a:lnTo>
                <a:lnTo>
                  <a:pt x="104" y="294"/>
                </a:lnTo>
                <a:lnTo>
                  <a:pt x="104" y="306"/>
                </a:lnTo>
                <a:lnTo>
                  <a:pt x="96" y="318"/>
                </a:lnTo>
                <a:lnTo>
                  <a:pt x="88" y="330"/>
                </a:lnTo>
                <a:lnTo>
                  <a:pt x="80" y="344"/>
                </a:lnTo>
                <a:lnTo>
                  <a:pt x="80" y="354"/>
                </a:lnTo>
                <a:lnTo>
                  <a:pt x="62" y="368"/>
                </a:lnTo>
                <a:lnTo>
                  <a:pt x="56" y="380"/>
                </a:lnTo>
                <a:lnTo>
                  <a:pt x="46" y="380"/>
                </a:lnTo>
                <a:lnTo>
                  <a:pt x="38" y="392"/>
                </a:lnTo>
                <a:lnTo>
                  <a:pt x="30" y="406"/>
                </a:lnTo>
                <a:lnTo>
                  <a:pt x="20" y="418"/>
                </a:lnTo>
                <a:lnTo>
                  <a:pt x="22" y="430"/>
                </a:lnTo>
                <a:lnTo>
                  <a:pt x="32" y="428"/>
                </a:lnTo>
                <a:lnTo>
                  <a:pt x="40" y="440"/>
                </a:lnTo>
                <a:lnTo>
                  <a:pt x="42" y="450"/>
                </a:lnTo>
                <a:lnTo>
                  <a:pt x="42" y="462"/>
                </a:lnTo>
                <a:lnTo>
                  <a:pt x="36" y="474"/>
                </a:lnTo>
                <a:lnTo>
                  <a:pt x="26" y="476"/>
                </a:lnTo>
                <a:lnTo>
                  <a:pt x="36" y="486"/>
                </a:lnTo>
                <a:lnTo>
                  <a:pt x="26" y="498"/>
                </a:lnTo>
                <a:lnTo>
                  <a:pt x="2" y="640"/>
                </a:lnTo>
                <a:lnTo>
                  <a:pt x="0" y="640"/>
                </a:lnTo>
                <a:lnTo>
                  <a:pt x="38" y="652"/>
                </a:lnTo>
                <a:lnTo>
                  <a:pt x="76" y="662"/>
                </a:lnTo>
                <a:lnTo>
                  <a:pt x="114" y="670"/>
                </a:lnTo>
                <a:lnTo>
                  <a:pt x="152" y="678"/>
                </a:lnTo>
                <a:lnTo>
                  <a:pt x="190" y="682"/>
                </a:lnTo>
                <a:lnTo>
                  <a:pt x="204" y="684"/>
                </a:lnTo>
                <a:lnTo>
                  <a:pt x="238" y="696"/>
                </a:lnTo>
                <a:lnTo>
                  <a:pt x="274" y="704"/>
                </a:lnTo>
                <a:lnTo>
                  <a:pt x="310" y="712"/>
                </a:lnTo>
                <a:lnTo>
                  <a:pt x="346" y="718"/>
                </a:lnTo>
                <a:lnTo>
                  <a:pt x="382" y="724"/>
                </a:lnTo>
                <a:lnTo>
                  <a:pt x="414" y="726"/>
                </a:lnTo>
                <a:lnTo>
                  <a:pt x="416" y="726"/>
                </a:lnTo>
                <a:lnTo>
                  <a:pt x="460" y="456"/>
                </a:lnTo>
                <a:lnTo>
                  <a:pt x="452" y="478"/>
                </a:lnTo>
                <a:close/>
              </a:path>
            </a:pathLst>
          </a:custGeom>
          <a:solidFill>
            <a:schemeClr val="accent2"/>
          </a:solidFill>
          <a:ln w="3175">
            <a:solidFill>
              <a:schemeClr val="bg1"/>
            </a:solidFill>
            <a:round/>
            <a:headEnd/>
            <a:tailEnd/>
          </a:ln>
        </p:spPr>
        <p:txBody>
          <a:bodyPr/>
          <a:lstStyle/>
          <a:p>
            <a:pPr eaLnBrk="0" hangingPunct="0"/>
            <a:endParaRPr lang="en-US" dirty="0"/>
          </a:p>
        </p:txBody>
      </p:sp>
      <p:sp>
        <p:nvSpPr>
          <p:cNvPr id="35" name="Freeform 20"/>
          <p:cNvSpPr>
            <a:spLocks/>
          </p:cNvSpPr>
          <p:nvPr/>
        </p:nvSpPr>
        <p:spPr bwMode="auto">
          <a:xfrm>
            <a:off x="1959437" y="1716627"/>
            <a:ext cx="1011102" cy="646103"/>
          </a:xfrm>
          <a:custGeom>
            <a:avLst/>
            <a:gdLst>
              <a:gd name="T0" fmla="*/ 338 w 764"/>
              <a:gd name="T1" fmla="*/ 442 h 488"/>
              <a:gd name="T2" fmla="*/ 456 w 764"/>
              <a:gd name="T3" fmla="*/ 462 h 488"/>
              <a:gd name="T4" fmla="*/ 576 w 764"/>
              <a:gd name="T5" fmla="*/ 476 h 488"/>
              <a:gd name="T6" fmla="*/ 698 w 764"/>
              <a:gd name="T7" fmla="*/ 486 h 488"/>
              <a:gd name="T8" fmla="*/ 736 w 764"/>
              <a:gd name="T9" fmla="*/ 488 h 488"/>
              <a:gd name="T10" fmla="*/ 750 w 764"/>
              <a:gd name="T11" fmla="*/ 404 h 488"/>
              <a:gd name="T12" fmla="*/ 736 w 764"/>
              <a:gd name="T13" fmla="*/ 118 h 488"/>
              <a:gd name="T14" fmla="*/ 592 w 764"/>
              <a:gd name="T15" fmla="*/ 106 h 488"/>
              <a:gd name="T16" fmla="*/ 450 w 764"/>
              <a:gd name="T17" fmla="*/ 90 h 488"/>
              <a:gd name="T18" fmla="*/ 308 w 764"/>
              <a:gd name="T19" fmla="*/ 66 h 488"/>
              <a:gd name="T20" fmla="*/ 168 w 764"/>
              <a:gd name="T21" fmla="*/ 36 h 488"/>
              <a:gd name="T22" fmla="*/ 30 w 764"/>
              <a:gd name="T23" fmla="*/ 0 h 488"/>
              <a:gd name="T24" fmla="*/ 30 w 764"/>
              <a:gd name="T25" fmla="*/ 14 h 488"/>
              <a:gd name="T26" fmla="*/ 22 w 764"/>
              <a:gd name="T27" fmla="*/ 26 h 488"/>
              <a:gd name="T28" fmla="*/ 16 w 764"/>
              <a:gd name="T29" fmla="*/ 62 h 488"/>
              <a:gd name="T30" fmla="*/ 0 w 764"/>
              <a:gd name="T31" fmla="*/ 86 h 488"/>
              <a:gd name="T32" fmla="*/ 28 w 764"/>
              <a:gd name="T33" fmla="*/ 96 h 488"/>
              <a:gd name="T34" fmla="*/ 18 w 764"/>
              <a:gd name="T35" fmla="*/ 108 h 488"/>
              <a:gd name="T36" fmla="*/ 12 w 764"/>
              <a:gd name="T37" fmla="*/ 132 h 488"/>
              <a:gd name="T38" fmla="*/ 30 w 764"/>
              <a:gd name="T39" fmla="*/ 142 h 488"/>
              <a:gd name="T40" fmla="*/ 42 w 764"/>
              <a:gd name="T41" fmla="*/ 164 h 488"/>
              <a:gd name="T42" fmla="*/ 52 w 764"/>
              <a:gd name="T43" fmla="*/ 188 h 488"/>
              <a:gd name="T44" fmla="*/ 54 w 764"/>
              <a:gd name="T45" fmla="*/ 210 h 488"/>
              <a:gd name="T46" fmla="*/ 64 w 764"/>
              <a:gd name="T47" fmla="*/ 222 h 488"/>
              <a:gd name="T48" fmla="*/ 82 w 764"/>
              <a:gd name="T49" fmla="*/ 220 h 488"/>
              <a:gd name="T50" fmla="*/ 84 w 764"/>
              <a:gd name="T51" fmla="*/ 244 h 488"/>
              <a:gd name="T52" fmla="*/ 66 w 764"/>
              <a:gd name="T53" fmla="*/ 258 h 488"/>
              <a:gd name="T54" fmla="*/ 78 w 764"/>
              <a:gd name="T55" fmla="*/ 278 h 488"/>
              <a:gd name="T56" fmla="*/ 70 w 764"/>
              <a:gd name="T57" fmla="*/ 302 h 488"/>
              <a:gd name="T58" fmla="*/ 52 w 764"/>
              <a:gd name="T59" fmla="*/ 316 h 488"/>
              <a:gd name="T60" fmla="*/ 62 w 764"/>
              <a:gd name="T61" fmla="*/ 326 h 488"/>
              <a:gd name="T62" fmla="*/ 72 w 764"/>
              <a:gd name="T63" fmla="*/ 326 h 488"/>
              <a:gd name="T64" fmla="*/ 90 w 764"/>
              <a:gd name="T65" fmla="*/ 336 h 488"/>
              <a:gd name="T66" fmla="*/ 92 w 764"/>
              <a:gd name="T67" fmla="*/ 348 h 488"/>
              <a:gd name="T68" fmla="*/ 94 w 764"/>
              <a:gd name="T69" fmla="*/ 372 h 488"/>
              <a:gd name="T70" fmla="*/ 104 w 764"/>
              <a:gd name="T71" fmla="*/ 394 h 488"/>
              <a:gd name="T72" fmla="*/ 114 w 764"/>
              <a:gd name="T73" fmla="*/ 404 h 488"/>
              <a:gd name="T74" fmla="*/ 134 w 764"/>
              <a:gd name="T75" fmla="*/ 426 h 488"/>
              <a:gd name="T76" fmla="*/ 136 w 764"/>
              <a:gd name="T77" fmla="*/ 450 h 488"/>
              <a:gd name="T78" fmla="*/ 144 w 764"/>
              <a:gd name="T79" fmla="*/ 460 h 488"/>
              <a:gd name="T80" fmla="*/ 162 w 764"/>
              <a:gd name="T81" fmla="*/ 448 h 488"/>
              <a:gd name="T82" fmla="*/ 182 w 764"/>
              <a:gd name="T83" fmla="*/ 470 h 488"/>
              <a:gd name="T84" fmla="*/ 190 w 764"/>
              <a:gd name="T85" fmla="*/ 458 h 488"/>
              <a:gd name="T86" fmla="*/ 208 w 764"/>
              <a:gd name="T87" fmla="*/ 456 h 488"/>
              <a:gd name="T88" fmla="*/ 218 w 764"/>
              <a:gd name="T89" fmla="*/ 466 h 488"/>
              <a:gd name="T90" fmla="*/ 236 w 764"/>
              <a:gd name="T91" fmla="*/ 454 h 488"/>
              <a:gd name="T92" fmla="*/ 252 w 764"/>
              <a:gd name="T93" fmla="*/ 442 h 488"/>
              <a:gd name="T94" fmla="*/ 274 w 764"/>
              <a:gd name="T95" fmla="*/ 464 h 4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64"/>
              <a:gd name="T145" fmla="*/ 0 h 488"/>
              <a:gd name="T146" fmla="*/ 764 w 764"/>
              <a:gd name="T147" fmla="*/ 488 h 4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64" h="488">
                <a:moveTo>
                  <a:pt x="280" y="430"/>
                </a:moveTo>
                <a:lnTo>
                  <a:pt x="338" y="442"/>
                </a:lnTo>
                <a:lnTo>
                  <a:pt x="396" y="452"/>
                </a:lnTo>
                <a:lnTo>
                  <a:pt x="456" y="462"/>
                </a:lnTo>
                <a:lnTo>
                  <a:pt x="516" y="470"/>
                </a:lnTo>
                <a:lnTo>
                  <a:pt x="576" y="476"/>
                </a:lnTo>
                <a:lnTo>
                  <a:pt x="638" y="482"/>
                </a:lnTo>
                <a:lnTo>
                  <a:pt x="698" y="486"/>
                </a:lnTo>
                <a:lnTo>
                  <a:pt x="736" y="488"/>
                </a:lnTo>
                <a:lnTo>
                  <a:pt x="740" y="406"/>
                </a:lnTo>
                <a:lnTo>
                  <a:pt x="750" y="404"/>
                </a:lnTo>
                <a:lnTo>
                  <a:pt x="764" y="120"/>
                </a:lnTo>
                <a:lnTo>
                  <a:pt x="736" y="118"/>
                </a:lnTo>
                <a:lnTo>
                  <a:pt x="664" y="114"/>
                </a:lnTo>
                <a:lnTo>
                  <a:pt x="592" y="106"/>
                </a:lnTo>
                <a:lnTo>
                  <a:pt x="522" y="100"/>
                </a:lnTo>
                <a:lnTo>
                  <a:pt x="450" y="90"/>
                </a:lnTo>
                <a:lnTo>
                  <a:pt x="380" y="78"/>
                </a:lnTo>
                <a:lnTo>
                  <a:pt x="308" y="66"/>
                </a:lnTo>
                <a:lnTo>
                  <a:pt x="238" y="50"/>
                </a:lnTo>
                <a:lnTo>
                  <a:pt x="168" y="36"/>
                </a:lnTo>
                <a:lnTo>
                  <a:pt x="100" y="18"/>
                </a:lnTo>
                <a:lnTo>
                  <a:pt x="30" y="0"/>
                </a:lnTo>
                <a:lnTo>
                  <a:pt x="30" y="2"/>
                </a:lnTo>
                <a:lnTo>
                  <a:pt x="30" y="14"/>
                </a:lnTo>
                <a:lnTo>
                  <a:pt x="22" y="14"/>
                </a:lnTo>
                <a:lnTo>
                  <a:pt x="22" y="26"/>
                </a:lnTo>
                <a:lnTo>
                  <a:pt x="24" y="50"/>
                </a:lnTo>
                <a:lnTo>
                  <a:pt x="16" y="62"/>
                </a:lnTo>
                <a:lnTo>
                  <a:pt x="8" y="74"/>
                </a:lnTo>
                <a:lnTo>
                  <a:pt x="0" y="86"/>
                </a:lnTo>
                <a:lnTo>
                  <a:pt x="8" y="86"/>
                </a:lnTo>
                <a:lnTo>
                  <a:pt x="28" y="96"/>
                </a:lnTo>
                <a:lnTo>
                  <a:pt x="28" y="108"/>
                </a:lnTo>
                <a:lnTo>
                  <a:pt x="18" y="108"/>
                </a:lnTo>
                <a:lnTo>
                  <a:pt x="12" y="120"/>
                </a:lnTo>
                <a:lnTo>
                  <a:pt x="12" y="132"/>
                </a:lnTo>
                <a:lnTo>
                  <a:pt x="22" y="144"/>
                </a:lnTo>
                <a:lnTo>
                  <a:pt x="30" y="142"/>
                </a:lnTo>
                <a:lnTo>
                  <a:pt x="40" y="152"/>
                </a:lnTo>
                <a:lnTo>
                  <a:pt x="42" y="164"/>
                </a:lnTo>
                <a:lnTo>
                  <a:pt x="42" y="176"/>
                </a:lnTo>
                <a:lnTo>
                  <a:pt x="52" y="188"/>
                </a:lnTo>
                <a:lnTo>
                  <a:pt x="54" y="200"/>
                </a:lnTo>
                <a:lnTo>
                  <a:pt x="54" y="210"/>
                </a:lnTo>
                <a:lnTo>
                  <a:pt x="54" y="222"/>
                </a:lnTo>
                <a:lnTo>
                  <a:pt x="64" y="222"/>
                </a:lnTo>
                <a:lnTo>
                  <a:pt x="74" y="220"/>
                </a:lnTo>
                <a:lnTo>
                  <a:pt x="82" y="220"/>
                </a:lnTo>
                <a:lnTo>
                  <a:pt x="92" y="232"/>
                </a:lnTo>
                <a:lnTo>
                  <a:pt x="84" y="244"/>
                </a:lnTo>
                <a:lnTo>
                  <a:pt x="76" y="244"/>
                </a:lnTo>
                <a:lnTo>
                  <a:pt x="66" y="258"/>
                </a:lnTo>
                <a:lnTo>
                  <a:pt x="68" y="268"/>
                </a:lnTo>
                <a:lnTo>
                  <a:pt x="78" y="278"/>
                </a:lnTo>
                <a:lnTo>
                  <a:pt x="78" y="290"/>
                </a:lnTo>
                <a:lnTo>
                  <a:pt x="70" y="302"/>
                </a:lnTo>
                <a:lnTo>
                  <a:pt x="60" y="304"/>
                </a:lnTo>
                <a:lnTo>
                  <a:pt x="52" y="316"/>
                </a:lnTo>
                <a:lnTo>
                  <a:pt x="54" y="328"/>
                </a:lnTo>
                <a:lnTo>
                  <a:pt x="62" y="326"/>
                </a:lnTo>
                <a:lnTo>
                  <a:pt x="72" y="338"/>
                </a:lnTo>
                <a:lnTo>
                  <a:pt x="72" y="326"/>
                </a:lnTo>
                <a:lnTo>
                  <a:pt x="82" y="326"/>
                </a:lnTo>
                <a:lnTo>
                  <a:pt x="90" y="336"/>
                </a:lnTo>
                <a:lnTo>
                  <a:pt x="98" y="336"/>
                </a:lnTo>
                <a:lnTo>
                  <a:pt x="92" y="348"/>
                </a:lnTo>
                <a:lnTo>
                  <a:pt x="92" y="360"/>
                </a:lnTo>
                <a:lnTo>
                  <a:pt x="94" y="372"/>
                </a:lnTo>
                <a:lnTo>
                  <a:pt x="94" y="382"/>
                </a:lnTo>
                <a:lnTo>
                  <a:pt x="104" y="394"/>
                </a:lnTo>
                <a:lnTo>
                  <a:pt x="104" y="406"/>
                </a:lnTo>
                <a:lnTo>
                  <a:pt x="114" y="404"/>
                </a:lnTo>
                <a:lnTo>
                  <a:pt x="124" y="416"/>
                </a:lnTo>
                <a:lnTo>
                  <a:pt x="134" y="426"/>
                </a:lnTo>
                <a:lnTo>
                  <a:pt x="134" y="438"/>
                </a:lnTo>
                <a:lnTo>
                  <a:pt x="136" y="450"/>
                </a:lnTo>
                <a:lnTo>
                  <a:pt x="144" y="450"/>
                </a:lnTo>
                <a:lnTo>
                  <a:pt x="144" y="460"/>
                </a:lnTo>
                <a:lnTo>
                  <a:pt x="154" y="460"/>
                </a:lnTo>
                <a:lnTo>
                  <a:pt x="162" y="448"/>
                </a:lnTo>
                <a:lnTo>
                  <a:pt x="172" y="458"/>
                </a:lnTo>
                <a:lnTo>
                  <a:pt x="182" y="470"/>
                </a:lnTo>
                <a:lnTo>
                  <a:pt x="190" y="468"/>
                </a:lnTo>
                <a:lnTo>
                  <a:pt x="190" y="458"/>
                </a:lnTo>
                <a:lnTo>
                  <a:pt x="200" y="456"/>
                </a:lnTo>
                <a:lnTo>
                  <a:pt x="208" y="456"/>
                </a:lnTo>
                <a:lnTo>
                  <a:pt x="208" y="468"/>
                </a:lnTo>
                <a:lnTo>
                  <a:pt x="218" y="466"/>
                </a:lnTo>
                <a:lnTo>
                  <a:pt x="228" y="466"/>
                </a:lnTo>
                <a:lnTo>
                  <a:pt x="236" y="454"/>
                </a:lnTo>
                <a:lnTo>
                  <a:pt x="244" y="442"/>
                </a:lnTo>
                <a:lnTo>
                  <a:pt x="252" y="442"/>
                </a:lnTo>
                <a:lnTo>
                  <a:pt x="262" y="452"/>
                </a:lnTo>
                <a:lnTo>
                  <a:pt x="274" y="464"/>
                </a:lnTo>
                <a:lnTo>
                  <a:pt x="280" y="430"/>
                </a:lnTo>
                <a:close/>
              </a:path>
            </a:pathLst>
          </a:custGeom>
          <a:solidFill>
            <a:srgbClr val="72BE44"/>
          </a:solidFill>
          <a:ln w="3175">
            <a:solidFill>
              <a:schemeClr val="bg1"/>
            </a:solidFill>
            <a:round/>
            <a:headEnd/>
            <a:tailEnd/>
          </a:ln>
        </p:spPr>
        <p:txBody>
          <a:bodyPr/>
          <a:lstStyle/>
          <a:p>
            <a:pPr eaLnBrk="0" hangingPunct="0"/>
            <a:endParaRPr lang="en-US" dirty="0"/>
          </a:p>
        </p:txBody>
      </p:sp>
      <p:sp>
        <p:nvSpPr>
          <p:cNvPr id="36" name="Freeform 21"/>
          <p:cNvSpPr>
            <a:spLocks/>
          </p:cNvSpPr>
          <p:nvPr/>
        </p:nvSpPr>
        <p:spPr bwMode="auto">
          <a:xfrm>
            <a:off x="2948748" y="1875701"/>
            <a:ext cx="663536" cy="399865"/>
          </a:xfrm>
          <a:custGeom>
            <a:avLst/>
            <a:gdLst>
              <a:gd name="T0" fmla="*/ 453 w 501"/>
              <a:gd name="T1" fmla="*/ 18 h 302"/>
              <a:gd name="T2" fmla="*/ 455 w 501"/>
              <a:gd name="T3" fmla="*/ 30 h 302"/>
              <a:gd name="T4" fmla="*/ 455 w 501"/>
              <a:gd name="T5" fmla="*/ 42 h 302"/>
              <a:gd name="T6" fmla="*/ 445 w 501"/>
              <a:gd name="T7" fmla="*/ 42 h 302"/>
              <a:gd name="T8" fmla="*/ 447 w 501"/>
              <a:gd name="T9" fmla="*/ 54 h 302"/>
              <a:gd name="T10" fmla="*/ 449 w 501"/>
              <a:gd name="T11" fmla="*/ 76 h 302"/>
              <a:gd name="T12" fmla="*/ 449 w 501"/>
              <a:gd name="T13" fmla="*/ 88 h 302"/>
              <a:gd name="T14" fmla="*/ 449 w 501"/>
              <a:gd name="T15" fmla="*/ 100 h 302"/>
              <a:gd name="T16" fmla="*/ 461 w 501"/>
              <a:gd name="T17" fmla="*/ 110 h 302"/>
              <a:gd name="T18" fmla="*/ 461 w 501"/>
              <a:gd name="T19" fmla="*/ 122 h 302"/>
              <a:gd name="T20" fmla="*/ 463 w 501"/>
              <a:gd name="T21" fmla="*/ 134 h 302"/>
              <a:gd name="T22" fmla="*/ 471 w 501"/>
              <a:gd name="T23" fmla="*/ 134 h 302"/>
              <a:gd name="T24" fmla="*/ 473 w 501"/>
              <a:gd name="T25" fmla="*/ 144 h 302"/>
              <a:gd name="T26" fmla="*/ 463 w 501"/>
              <a:gd name="T27" fmla="*/ 146 h 302"/>
              <a:gd name="T28" fmla="*/ 465 w 501"/>
              <a:gd name="T29" fmla="*/ 168 h 302"/>
              <a:gd name="T30" fmla="*/ 465 w 501"/>
              <a:gd name="T31" fmla="*/ 180 h 302"/>
              <a:gd name="T32" fmla="*/ 477 w 501"/>
              <a:gd name="T33" fmla="*/ 192 h 302"/>
              <a:gd name="T34" fmla="*/ 477 w 501"/>
              <a:gd name="T35" fmla="*/ 214 h 302"/>
              <a:gd name="T36" fmla="*/ 487 w 501"/>
              <a:gd name="T37" fmla="*/ 238 h 302"/>
              <a:gd name="T38" fmla="*/ 489 w 501"/>
              <a:gd name="T39" fmla="*/ 248 h 302"/>
              <a:gd name="T40" fmla="*/ 491 w 501"/>
              <a:gd name="T41" fmla="*/ 272 h 302"/>
              <a:gd name="T42" fmla="*/ 499 w 501"/>
              <a:gd name="T43" fmla="*/ 282 h 302"/>
              <a:gd name="T44" fmla="*/ 501 w 501"/>
              <a:gd name="T45" fmla="*/ 294 h 302"/>
              <a:gd name="T46" fmla="*/ 491 w 501"/>
              <a:gd name="T47" fmla="*/ 294 h 302"/>
              <a:gd name="T48" fmla="*/ 491 w 501"/>
              <a:gd name="T49" fmla="*/ 294 h 302"/>
              <a:gd name="T50" fmla="*/ 431 w 501"/>
              <a:gd name="T51" fmla="*/ 300 h 302"/>
              <a:gd name="T52" fmla="*/ 369 w 501"/>
              <a:gd name="T53" fmla="*/ 302 h 302"/>
              <a:gd name="T54" fmla="*/ 309 w 501"/>
              <a:gd name="T55" fmla="*/ 302 h 302"/>
              <a:gd name="T56" fmla="*/ 247 w 501"/>
              <a:gd name="T57" fmla="*/ 302 h 302"/>
              <a:gd name="T58" fmla="*/ 184 w 501"/>
              <a:gd name="T59" fmla="*/ 300 h 302"/>
              <a:gd name="T60" fmla="*/ 122 w 501"/>
              <a:gd name="T61" fmla="*/ 298 h 302"/>
              <a:gd name="T62" fmla="*/ 62 w 501"/>
              <a:gd name="T63" fmla="*/ 292 h 302"/>
              <a:gd name="T64" fmla="*/ 0 w 501"/>
              <a:gd name="T65" fmla="*/ 284 h 302"/>
              <a:gd name="T66" fmla="*/ 2 w 501"/>
              <a:gd name="T67" fmla="*/ 284 h 302"/>
              <a:gd name="T68" fmla="*/ 16 w 501"/>
              <a:gd name="T69" fmla="*/ 0 h 302"/>
              <a:gd name="T70" fmla="*/ 72 w 501"/>
              <a:gd name="T71" fmla="*/ 6 h 302"/>
              <a:gd name="T72" fmla="*/ 130 w 501"/>
              <a:gd name="T73" fmla="*/ 10 h 302"/>
              <a:gd name="T74" fmla="*/ 186 w 501"/>
              <a:gd name="T75" fmla="*/ 14 h 302"/>
              <a:gd name="T76" fmla="*/ 243 w 501"/>
              <a:gd name="T77" fmla="*/ 16 h 302"/>
              <a:gd name="T78" fmla="*/ 301 w 501"/>
              <a:gd name="T79" fmla="*/ 14 h 302"/>
              <a:gd name="T80" fmla="*/ 357 w 501"/>
              <a:gd name="T81" fmla="*/ 12 h 302"/>
              <a:gd name="T82" fmla="*/ 415 w 501"/>
              <a:gd name="T83" fmla="*/ 10 h 302"/>
              <a:gd name="T84" fmla="*/ 453 w 501"/>
              <a:gd name="T85" fmla="*/ 6 h 302"/>
              <a:gd name="T86" fmla="*/ 453 w 501"/>
              <a:gd name="T87" fmla="*/ 18 h 30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01"/>
              <a:gd name="T133" fmla="*/ 0 h 302"/>
              <a:gd name="T134" fmla="*/ 501 w 501"/>
              <a:gd name="T135" fmla="*/ 302 h 30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01" h="302">
                <a:moveTo>
                  <a:pt x="453" y="18"/>
                </a:moveTo>
                <a:lnTo>
                  <a:pt x="455" y="30"/>
                </a:lnTo>
                <a:lnTo>
                  <a:pt x="455" y="42"/>
                </a:lnTo>
                <a:lnTo>
                  <a:pt x="445" y="42"/>
                </a:lnTo>
                <a:lnTo>
                  <a:pt x="447" y="54"/>
                </a:lnTo>
                <a:lnTo>
                  <a:pt x="449" y="76"/>
                </a:lnTo>
                <a:lnTo>
                  <a:pt x="449" y="88"/>
                </a:lnTo>
                <a:lnTo>
                  <a:pt x="449" y="100"/>
                </a:lnTo>
                <a:lnTo>
                  <a:pt x="461" y="110"/>
                </a:lnTo>
                <a:lnTo>
                  <a:pt x="461" y="122"/>
                </a:lnTo>
                <a:lnTo>
                  <a:pt x="463" y="134"/>
                </a:lnTo>
                <a:lnTo>
                  <a:pt x="471" y="134"/>
                </a:lnTo>
                <a:lnTo>
                  <a:pt x="473" y="144"/>
                </a:lnTo>
                <a:lnTo>
                  <a:pt x="463" y="146"/>
                </a:lnTo>
                <a:lnTo>
                  <a:pt x="465" y="168"/>
                </a:lnTo>
                <a:lnTo>
                  <a:pt x="465" y="180"/>
                </a:lnTo>
                <a:lnTo>
                  <a:pt x="477" y="192"/>
                </a:lnTo>
                <a:lnTo>
                  <a:pt x="477" y="214"/>
                </a:lnTo>
                <a:lnTo>
                  <a:pt x="487" y="238"/>
                </a:lnTo>
                <a:lnTo>
                  <a:pt x="489" y="248"/>
                </a:lnTo>
                <a:lnTo>
                  <a:pt x="491" y="272"/>
                </a:lnTo>
                <a:lnTo>
                  <a:pt x="499" y="282"/>
                </a:lnTo>
                <a:lnTo>
                  <a:pt x="501" y="294"/>
                </a:lnTo>
                <a:lnTo>
                  <a:pt x="491" y="294"/>
                </a:lnTo>
                <a:lnTo>
                  <a:pt x="431" y="300"/>
                </a:lnTo>
                <a:lnTo>
                  <a:pt x="369" y="302"/>
                </a:lnTo>
                <a:lnTo>
                  <a:pt x="309" y="302"/>
                </a:lnTo>
                <a:lnTo>
                  <a:pt x="247" y="302"/>
                </a:lnTo>
                <a:lnTo>
                  <a:pt x="184" y="300"/>
                </a:lnTo>
                <a:lnTo>
                  <a:pt x="122" y="298"/>
                </a:lnTo>
                <a:lnTo>
                  <a:pt x="62" y="292"/>
                </a:lnTo>
                <a:lnTo>
                  <a:pt x="0" y="284"/>
                </a:lnTo>
                <a:lnTo>
                  <a:pt x="2" y="284"/>
                </a:lnTo>
                <a:lnTo>
                  <a:pt x="16" y="0"/>
                </a:lnTo>
                <a:lnTo>
                  <a:pt x="72" y="6"/>
                </a:lnTo>
                <a:lnTo>
                  <a:pt x="130" y="10"/>
                </a:lnTo>
                <a:lnTo>
                  <a:pt x="186" y="14"/>
                </a:lnTo>
                <a:lnTo>
                  <a:pt x="243" y="16"/>
                </a:lnTo>
                <a:lnTo>
                  <a:pt x="301" y="14"/>
                </a:lnTo>
                <a:lnTo>
                  <a:pt x="357" y="12"/>
                </a:lnTo>
                <a:lnTo>
                  <a:pt x="415" y="10"/>
                </a:lnTo>
                <a:lnTo>
                  <a:pt x="453" y="6"/>
                </a:lnTo>
                <a:lnTo>
                  <a:pt x="453" y="18"/>
                </a:lnTo>
                <a:close/>
              </a:path>
            </a:pathLst>
          </a:custGeom>
          <a:solidFill>
            <a:srgbClr val="72BE44"/>
          </a:solidFill>
          <a:ln w="3175">
            <a:solidFill>
              <a:schemeClr val="bg1"/>
            </a:solidFill>
            <a:round/>
            <a:headEnd/>
            <a:tailEnd/>
          </a:ln>
        </p:spPr>
        <p:txBody>
          <a:bodyPr/>
          <a:lstStyle/>
          <a:p>
            <a:pPr eaLnBrk="0" hangingPunct="0"/>
            <a:endParaRPr lang="en-US" dirty="0"/>
          </a:p>
        </p:txBody>
      </p:sp>
      <p:sp>
        <p:nvSpPr>
          <p:cNvPr id="37" name="Freeform 22"/>
          <p:cNvSpPr>
            <a:spLocks/>
          </p:cNvSpPr>
          <p:nvPr/>
        </p:nvSpPr>
        <p:spPr bwMode="auto">
          <a:xfrm>
            <a:off x="3538195" y="1883328"/>
            <a:ext cx="627581" cy="690774"/>
          </a:xfrm>
          <a:custGeom>
            <a:avLst/>
            <a:gdLst>
              <a:gd name="T0" fmla="*/ 160 w 474"/>
              <a:gd name="T1" fmla="*/ 522 h 522"/>
              <a:gd name="T2" fmla="*/ 278 w 474"/>
              <a:gd name="T3" fmla="*/ 518 h 522"/>
              <a:gd name="T4" fmla="*/ 394 w 474"/>
              <a:gd name="T5" fmla="*/ 500 h 522"/>
              <a:gd name="T6" fmla="*/ 398 w 474"/>
              <a:gd name="T7" fmla="*/ 484 h 522"/>
              <a:gd name="T8" fmla="*/ 376 w 474"/>
              <a:gd name="T9" fmla="*/ 452 h 522"/>
              <a:gd name="T10" fmla="*/ 348 w 474"/>
              <a:gd name="T11" fmla="*/ 430 h 522"/>
              <a:gd name="T12" fmla="*/ 320 w 474"/>
              <a:gd name="T13" fmla="*/ 410 h 522"/>
              <a:gd name="T14" fmla="*/ 290 w 474"/>
              <a:gd name="T15" fmla="*/ 376 h 522"/>
              <a:gd name="T16" fmla="*/ 288 w 474"/>
              <a:gd name="T17" fmla="*/ 342 h 522"/>
              <a:gd name="T18" fmla="*/ 276 w 474"/>
              <a:gd name="T19" fmla="*/ 308 h 522"/>
              <a:gd name="T20" fmla="*/ 282 w 474"/>
              <a:gd name="T21" fmla="*/ 284 h 522"/>
              <a:gd name="T22" fmla="*/ 308 w 474"/>
              <a:gd name="T23" fmla="*/ 258 h 522"/>
              <a:gd name="T24" fmla="*/ 312 w 474"/>
              <a:gd name="T25" fmla="*/ 188 h 522"/>
              <a:gd name="T26" fmla="*/ 338 w 474"/>
              <a:gd name="T27" fmla="*/ 174 h 522"/>
              <a:gd name="T28" fmla="*/ 364 w 474"/>
              <a:gd name="T29" fmla="*/ 150 h 522"/>
              <a:gd name="T30" fmla="*/ 390 w 474"/>
              <a:gd name="T31" fmla="*/ 124 h 522"/>
              <a:gd name="T32" fmla="*/ 414 w 474"/>
              <a:gd name="T33" fmla="*/ 98 h 522"/>
              <a:gd name="T34" fmla="*/ 458 w 474"/>
              <a:gd name="T35" fmla="*/ 84 h 522"/>
              <a:gd name="T36" fmla="*/ 458 w 474"/>
              <a:gd name="T37" fmla="*/ 72 h 522"/>
              <a:gd name="T38" fmla="*/ 430 w 474"/>
              <a:gd name="T39" fmla="*/ 62 h 522"/>
              <a:gd name="T40" fmla="*/ 402 w 474"/>
              <a:gd name="T41" fmla="*/ 64 h 522"/>
              <a:gd name="T42" fmla="*/ 376 w 474"/>
              <a:gd name="T43" fmla="*/ 66 h 522"/>
              <a:gd name="T44" fmla="*/ 348 w 474"/>
              <a:gd name="T45" fmla="*/ 68 h 522"/>
              <a:gd name="T46" fmla="*/ 310 w 474"/>
              <a:gd name="T47" fmla="*/ 48 h 522"/>
              <a:gd name="T48" fmla="*/ 282 w 474"/>
              <a:gd name="T49" fmla="*/ 38 h 522"/>
              <a:gd name="T50" fmla="*/ 254 w 474"/>
              <a:gd name="T51" fmla="*/ 30 h 522"/>
              <a:gd name="T52" fmla="*/ 218 w 474"/>
              <a:gd name="T53" fmla="*/ 32 h 522"/>
              <a:gd name="T54" fmla="*/ 210 w 474"/>
              <a:gd name="T55" fmla="*/ 32 h 522"/>
              <a:gd name="T56" fmla="*/ 182 w 474"/>
              <a:gd name="T57" fmla="*/ 34 h 522"/>
              <a:gd name="T58" fmla="*/ 164 w 474"/>
              <a:gd name="T59" fmla="*/ 12 h 522"/>
              <a:gd name="T60" fmla="*/ 136 w 474"/>
              <a:gd name="T61" fmla="*/ 2 h 522"/>
              <a:gd name="T62" fmla="*/ 82 w 474"/>
              <a:gd name="T63" fmla="*/ 6 h 522"/>
              <a:gd name="T64" fmla="*/ 8 w 474"/>
              <a:gd name="T65" fmla="*/ 0 h 522"/>
              <a:gd name="T66" fmla="*/ 10 w 474"/>
              <a:gd name="T67" fmla="*/ 36 h 522"/>
              <a:gd name="T68" fmla="*/ 4 w 474"/>
              <a:gd name="T69" fmla="*/ 70 h 522"/>
              <a:gd name="T70" fmla="*/ 16 w 474"/>
              <a:gd name="T71" fmla="*/ 104 h 522"/>
              <a:gd name="T72" fmla="*/ 26 w 474"/>
              <a:gd name="T73" fmla="*/ 128 h 522"/>
              <a:gd name="T74" fmla="*/ 20 w 474"/>
              <a:gd name="T75" fmla="*/ 162 h 522"/>
              <a:gd name="T76" fmla="*/ 32 w 474"/>
              <a:gd name="T77" fmla="*/ 208 h 522"/>
              <a:gd name="T78" fmla="*/ 46 w 474"/>
              <a:gd name="T79" fmla="*/ 266 h 522"/>
              <a:gd name="T80" fmla="*/ 46 w 474"/>
              <a:gd name="T81" fmla="*/ 288 h 522"/>
              <a:gd name="T82" fmla="*/ 32 w 474"/>
              <a:gd name="T83" fmla="*/ 314 h 522"/>
              <a:gd name="T84" fmla="*/ 32 w 474"/>
              <a:gd name="T85" fmla="*/ 326 h 522"/>
              <a:gd name="T86" fmla="*/ 52 w 474"/>
              <a:gd name="T87" fmla="*/ 348 h 52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74"/>
              <a:gd name="T133" fmla="*/ 0 h 522"/>
              <a:gd name="T134" fmla="*/ 474 w 474"/>
              <a:gd name="T135" fmla="*/ 522 h 52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74" h="522">
                <a:moveTo>
                  <a:pt x="84" y="516"/>
                </a:moveTo>
                <a:lnTo>
                  <a:pt x="122" y="520"/>
                </a:lnTo>
                <a:lnTo>
                  <a:pt x="160" y="522"/>
                </a:lnTo>
                <a:lnTo>
                  <a:pt x="200" y="522"/>
                </a:lnTo>
                <a:lnTo>
                  <a:pt x="240" y="520"/>
                </a:lnTo>
                <a:lnTo>
                  <a:pt x="278" y="518"/>
                </a:lnTo>
                <a:lnTo>
                  <a:pt x="316" y="514"/>
                </a:lnTo>
                <a:lnTo>
                  <a:pt x="356" y="508"/>
                </a:lnTo>
                <a:lnTo>
                  <a:pt x="394" y="500"/>
                </a:lnTo>
                <a:lnTo>
                  <a:pt x="406" y="496"/>
                </a:lnTo>
                <a:lnTo>
                  <a:pt x="408" y="496"/>
                </a:lnTo>
                <a:lnTo>
                  <a:pt x="398" y="484"/>
                </a:lnTo>
                <a:lnTo>
                  <a:pt x="396" y="474"/>
                </a:lnTo>
                <a:lnTo>
                  <a:pt x="396" y="462"/>
                </a:lnTo>
                <a:lnTo>
                  <a:pt x="376" y="452"/>
                </a:lnTo>
                <a:lnTo>
                  <a:pt x="376" y="440"/>
                </a:lnTo>
                <a:lnTo>
                  <a:pt x="358" y="440"/>
                </a:lnTo>
                <a:lnTo>
                  <a:pt x="348" y="430"/>
                </a:lnTo>
                <a:lnTo>
                  <a:pt x="338" y="420"/>
                </a:lnTo>
                <a:lnTo>
                  <a:pt x="330" y="420"/>
                </a:lnTo>
                <a:lnTo>
                  <a:pt x="320" y="410"/>
                </a:lnTo>
                <a:lnTo>
                  <a:pt x="310" y="410"/>
                </a:lnTo>
                <a:lnTo>
                  <a:pt x="300" y="386"/>
                </a:lnTo>
                <a:lnTo>
                  <a:pt x="290" y="376"/>
                </a:lnTo>
                <a:lnTo>
                  <a:pt x="298" y="364"/>
                </a:lnTo>
                <a:lnTo>
                  <a:pt x="288" y="354"/>
                </a:lnTo>
                <a:lnTo>
                  <a:pt x="288" y="342"/>
                </a:lnTo>
                <a:lnTo>
                  <a:pt x="296" y="330"/>
                </a:lnTo>
                <a:lnTo>
                  <a:pt x="286" y="318"/>
                </a:lnTo>
                <a:lnTo>
                  <a:pt x="276" y="308"/>
                </a:lnTo>
                <a:lnTo>
                  <a:pt x="274" y="296"/>
                </a:lnTo>
                <a:lnTo>
                  <a:pt x="274" y="284"/>
                </a:lnTo>
                <a:lnTo>
                  <a:pt x="282" y="284"/>
                </a:lnTo>
                <a:lnTo>
                  <a:pt x="282" y="272"/>
                </a:lnTo>
                <a:lnTo>
                  <a:pt x="300" y="270"/>
                </a:lnTo>
                <a:lnTo>
                  <a:pt x="308" y="258"/>
                </a:lnTo>
                <a:lnTo>
                  <a:pt x="318" y="258"/>
                </a:lnTo>
                <a:lnTo>
                  <a:pt x="314" y="200"/>
                </a:lnTo>
                <a:lnTo>
                  <a:pt x="312" y="188"/>
                </a:lnTo>
                <a:lnTo>
                  <a:pt x="340" y="186"/>
                </a:lnTo>
                <a:lnTo>
                  <a:pt x="330" y="186"/>
                </a:lnTo>
                <a:lnTo>
                  <a:pt x="338" y="174"/>
                </a:lnTo>
                <a:lnTo>
                  <a:pt x="348" y="174"/>
                </a:lnTo>
                <a:lnTo>
                  <a:pt x="356" y="162"/>
                </a:lnTo>
                <a:lnTo>
                  <a:pt x="364" y="150"/>
                </a:lnTo>
                <a:lnTo>
                  <a:pt x="372" y="136"/>
                </a:lnTo>
                <a:lnTo>
                  <a:pt x="380" y="124"/>
                </a:lnTo>
                <a:lnTo>
                  <a:pt x="390" y="124"/>
                </a:lnTo>
                <a:lnTo>
                  <a:pt x="398" y="112"/>
                </a:lnTo>
                <a:lnTo>
                  <a:pt x="406" y="110"/>
                </a:lnTo>
                <a:lnTo>
                  <a:pt x="414" y="98"/>
                </a:lnTo>
                <a:lnTo>
                  <a:pt x="424" y="98"/>
                </a:lnTo>
                <a:lnTo>
                  <a:pt x="440" y="86"/>
                </a:lnTo>
                <a:lnTo>
                  <a:pt x="458" y="84"/>
                </a:lnTo>
                <a:lnTo>
                  <a:pt x="466" y="72"/>
                </a:lnTo>
                <a:lnTo>
                  <a:pt x="474" y="58"/>
                </a:lnTo>
                <a:lnTo>
                  <a:pt x="458" y="72"/>
                </a:lnTo>
                <a:lnTo>
                  <a:pt x="446" y="62"/>
                </a:lnTo>
                <a:lnTo>
                  <a:pt x="438" y="62"/>
                </a:lnTo>
                <a:lnTo>
                  <a:pt x="430" y="62"/>
                </a:lnTo>
                <a:lnTo>
                  <a:pt x="420" y="62"/>
                </a:lnTo>
                <a:lnTo>
                  <a:pt x="412" y="64"/>
                </a:lnTo>
                <a:lnTo>
                  <a:pt x="402" y="64"/>
                </a:lnTo>
                <a:lnTo>
                  <a:pt x="394" y="64"/>
                </a:lnTo>
                <a:lnTo>
                  <a:pt x="384" y="54"/>
                </a:lnTo>
                <a:lnTo>
                  <a:pt x="376" y="66"/>
                </a:lnTo>
                <a:lnTo>
                  <a:pt x="376" y="78"/>
                </a:lnTo>
                <a:lnTo>
                  <a:pt x="358" y="80"/>
                </a:lnTo>
                <a:lnTo>
                  <a:pt x="348" y="68"/>
                </a:lnTo>
                <a:lnTo>
                  <a:pt x="332" y="70"/>
                </a:lnTo>
                <a:lnTo>
                  <a:pt x="312" y="60"/>
                </a:lnTo>
                <a:lnTo>
                  <a:pt x="310" y="48"/>
                </a:lnTo>
                <a:lnTo>
                  <a:pt x="302" y="48"/>
                </a:lnTo>
                <a:lnTo>
                  <a:pt x="294" y="50"/>
                </a:lnTo>
                <a:lnTo>
                  <a:pt x="282" y="38"/>
                </a:lnTo>
                <a:lnTo>
                  <a:pt x="274" y="38"/>
                </a:lnTo>
                <a:lnTo>
                  <a:pt x="264" y="28"/>
                </a:lnTo>
                <a:lnTo>
                  <a:pt x="254" y="30"/>
                </a:lnTo>
                <a:lnTo>
                  <a:pt x="236" y="30"/>
                </a:lnTo>
                <a:lnTo>
                  <a:pt x="228" y="32"/>
                </a:lnTo>
                <a:lnTo>
                  <a:pt x="218" y="32"/>
                </a:lnTo>
                <a:lnTo>
                  <a:pt x="228" y="32"/>
                </a:lnTo>
                <a:lnTo>
                  <a:pt x="220" y="42"/>
                </a:lnTo>
                <a:lnTo>
                  <a:pt x="210" y="32"/>
                </a:lnTo>
                <a:lnTo>
                  <a:pt x="200" y="34"/>
                </a:lnTo>
                <a:lnTo>
                  <a:pt x="190" y="22"/>
                </a:lnTo>
                <a:lnTo>
                  <a:pt x="182" y="34"/>
                </a:lnTo>
                <a:lnTo>
                  <a:pt x="174" y="36"/>
                </a:lnTo>
                <a:lnTo>
                  <a:pt x="174" y="24"/>
                </a:lnTo>
                <a:lnTo>
                  <a:pt x="164" y="12"/>
                </a:lnTo>
                <a:lnTo>
                  <a:pt x="154" y="12"/>
                </a:lnTo>
                <a:lnTo>
                  <a:pt x="144" y="2"/>
                </a:lnTo>
                <a:lnTo>
                  <a:pt x="136" y="2"/>
                </a:lnTo>
                <a:lnTo>
                  <a:pt x="132" y="2"/>
                </a:lnTo>
                <a:lnTo>
                  <a:pt x="108" y="6"/>
                </a:lnTo>
                <a:lnTo>
                  <a:pt x="82" y="6"/>
                </a:lnTo>
                <a:lnTo>
                  <a:pt x="58" y="8"/>
                </a:lnTo>
                <a:lnTo>
                  <a:pt x="34" y="4"/>
                </a:lnTo>
                <a:lnTo>
                  <a:pt x="8" y="0"/>
                </a:lnTo>
                <a:lnTo>
                  <a:pt x="8" y="12"/>
                </a:lnTo>
                <a:lnTo>
                  <a:pt x="10" y="24"/>
                </a:lnTo>
                <a:lnTo>
                  <a:pt x="10" y="36"/>
                </a:lnTo>
                <a:lnTo>
                  <a:pt x="0" y="36"/>
                </a:lnTo>
                <a:lnTo>
                  <a:pt x="2" y="48"/>
                </a:lnTo>
                <a:lnTo>
                  <a:pt x="4" y="70"/>
                </a:lnTo>
                <a:lnTo>
                  <a:pt x="4" y="82"/>
                </a:lnTo>
                <a:lnTo>
                  <a:pt x="4" y="94"/>
                </a:lnTo>
                <a:lnTo>
                  <a:pt x="16" y="104"/>
                </a:lnTo>
                <a:lnTo>
                  <a:pt x="16" y="116"/>
                </a:lnTo>
                <a:lnTo>
                  <a:pt x="18" y="128"/>
                </a:lnTo>
                <a:lnTo>
                  <a:pt x="26" y="128"/>
                </a:lnTo>
                <a:lnTo>
                  <a:pt x="28" y="138"/>
                </a:lnTo>
                <a:lnTo>
                  <a:pt x="18" y="140"/>
                </a:lnTo>
                <a:lnTo>
                  <a:pt x="20" y="162"/>
                </a:lnTo>
                <a:lnTo>
                  <a:pt x="20" y="174"/>
                </a:lnTo>
                <a:lnTo>
                  <a:pt x="32" y="186"/>
                </a:lnTo>
                <a:lnTo>
                  <a:pt x="32" y="208"/>
                </a:lnTo>
                <a:lnTo>
                  <a:pt x="42" y="232"/>
                </a:lnTo>
                <a:lnTo>
                  <a:pt x="44" y="242"/>
                </a:lnTo>
                <a:lnTo>
                  <a:pt x="46" y="266"/>
                </a:lnTo>
                <a:lnTo>
                  <a:pt x="54" y="276"/>
                </a:lnTo>
                <a:lnTo>
                  <a:pt x="56" y="288"/>
                </a:lnTo>
                <a:lnTo>
                  <a:pt x="46" y="288"/>
                </a:lnTo>
                <a:lnTo>
                  <a:pt x="48" y="300"/>
                </a:lnTo>
                <a:lnTo>
                  <a:pt x="40" y="302"/>
                </a:lnTo>
                <a:lnTo>
                  <a:pt x="32" y="314"/>
                </a:lnTo>
                <a:lnTo>
                  <a:pt x="22" y="314"/>
                </a:lnTo>
                <a:lnTo>
                  <a:pt x="22" y="326"/>
                </a:lnTo>
                <a:lnTo>
                  <a:pt x="32" y="326"/>
                </a:lnTo>
                <a:lnTo>
                  <a:pt x="42" y="336"/>
                </a:lnTo>
                <a:lnTo>
                  <a:pt x="42" y="348"/>
                </a:lnTo>
                <a:lnTo>
                  <a:pt x="52" y="348"/>
                </a:lnTo>
                <a:lnTo>
                  <a:pt x="64" y="510"/>
                </a:lnTo>
                <a:lnTo>
                  <a:pt x="84" y="516"/>
                </a:lnTo>
                <a:close/>
              </a:path>
            </a:pathLst>
          </a:custGeom>
          <a:solidFill>
            <a:schemeClr val="accent2"/>
          </a:solidFill>
          <a:ln w="3175">
            <a:solidFill>
              <a:schemeClr val="bg1"/>
            </a:solidFill>
            <a:round/>
            <a:headEnd/>
            <a:tailEnd/>
          </a:ln>
        </p:spPr>
        <p:txBody>
          <a:bodyPr/>
          <a:lstStyle/>
          <a:p>
            <a:pPr eaLnBrk="0" hangingPunct="0"/>
            <a:endParaRPr lang="en-US" dirty="0"/>
          </a:p>
        </p:txBody>
      </p:sp>
      <p:sp>
        <p:nvSpPr>
          <p:cNvPr id="38" name="Freeform 23"/>
          <p:cNvSpPr>
            <a:spLocks/>
          </p:cNvSpPr>
          <p:nvPr/>
        </p:nvSpPr>
        <p:spPr bwMode="auto">
          <a:xfrm>
            <a:off x="4082969" y="2012984"/>
            <a:ext cx="601432" cy="288731"/>
          </a:xfrm>
          <a:custGeom>
            <a:avLst/>
            <a:gdLst>
              <a:gd name="T0" fmla="*/ 20 w 454"/>
              <a:gd name="T1" fmla="*/ 116 h 218"/>
              <a:gd name="T2" fmla="*/ 58 w 454"/>
              <a:gd name="T3" fmla="*/ 136 h 218"/>
              <a:gd name="T4" fmla="*/ 84 w 454"/>
              <a:gd name="T5" fmla="*/ 134 h 218"/>
              <a:gd name="T6" fmla="*/ 114 w 454"/>
              <a:gd name="T7" fmla="*/ 144 h 218"/>
              <a:gd name="T8" fmla="*/ 150 w 454"/>
              <a:gd name="T9" fmla="*/ 142 h 218"/>
              <a:gd name="T10" fmla="*/ 168 w 454"/>
              <a:gd name="T11" fmla="*/ 152 h 218"/>
              <a:gd name="T12" fmla="*/ 186 w 454"/>
              <a:gd name="T13" fmla="*/ 162 h 218"/>
              <a:gd name="T14" fmla="*/ 198 w 454"/>
              <a:gd name="T15" fmla="*/ 184 h 218"/>
              <a:gd name="T16" fmla="*/ 200 w 454"/>
              <a:gd name="T17" fmla="*/ 208 h 218"/>
              <a:gd name="T18" fmla="*/ 218 w 454"/>
              <a:gd name="T19" fmla="*/ 206 h 218"/>
              <a:gd name="T20" fmla="*/ 234 w 454"/>
              <a:gd name="T21" fmla="*/ 192 h 218"/>
              <a:gd name="T22" fmla="*/ 242 w 454"/>
              <a:gd name="T23" fmla="*/ 168 h 218"/>
              <a:gd name="T24" fmla="*/ 258 w 454"/>
              <a:gd name="T25" fmla="*/ 156 h 218"/>
              <a:gd name="T26" fmla="*/ 266 w 454"/>
              <a:gd name="T27" fmla="*/ 144 h 218"/>
              <a:gd name="T28" fmla="*/ 286 w 454"/>
              <a:gd name="T29" fmla="*/ 154 h 218"/>
              <a:gd name="T30" fmla="*/ 302 w 454"/>
              <a:gd name="T31" fmla="*/ 130 h 218"/>
              <a:gd name="T32" fmla="*/ 328 w 454"/>
              <a:gd name="T33" fmla="*/ 128 h 218"/>
              <a:gd name="T34" fmla="*/ 356 w 454"/>
              <a:gd name="T35" fmla="*/ 126 h 218"/>
              <a:gd name="T36" fmla="*/ 384 w 454"/>
              <a:gd name="T37" fmla="*/ 124 h 218"/>
              <a:gd name="T38" fmla="*/ 402 w 454"/>
              <a:gd name="T39" fmla="*/ 134 h 218"/>
              <a:gd name="T40" fmla="*/ 392 w 454"/>
              <a:gd name="T41" fmla="*/ 124 h 218"/>
              <a:gd name="T42" fmla="*/ 410 w 454"/>
              <a:gd name="T43" fmla="*/ 110 h 218"/>
              <a:gd name="T44" fmla="*/ 428 w 454"/>
              <a:gd name="T45" fmla="*/ 100 h 218"/>
              <a:gd name="T46" fmla="*/ 454 w 454"/>
              <a:gd name="T47" fmla="*/ 96 h 218"/>
              <a:gd name="T48" fmla="*/ 434 w 454"/>
              <a:gd name="T49" fmla="*/ 86 h 218"/>
              <a:gd name="T50" fmla="*/ 416 w 454"/>
              <a:gd name="T51" fmla="*/ 64 h 218"/>
              <a:gd name="T52" fmla="*/ 396 w 454"/>
              <a:gd name="T53" fmla="*/ 42 h 218"/>
              <a:gd name="T54" fmla="*/ 370 w 454"/>
              <a:gd name="T55" fmla="*/ 44 h 218"/>
              <a:gd name="T56" fmla="*/ 342 w 454"/>
              <a:gd name="T57" fmla="*/ 58 h 218"/>
              <a:gd name="T58" fmla="*/ 324 w 454"/>
              <a:gd name="T59" fmla="*/ 58 h 218"/>
              <a:gd name="T60" fmla="*/ 298 w 454"/>
              <a:gd name="T61" fmla="*/ 60 h 218"/>
              <a:gd name="T62" fmla="*/ 288 w 454"/>
              <a:gd name="T63" fmla="*/ 74 h 218"/>
              <a:gd name="T64" fmla="*/ 262 w 454"/>
              <a:gd name="T65" fmla="*/ 88 h 218"/>
              <a:gd name="T66" fmla="*/ 226 w 454"/>
              <a:gd name="T67" fmla="*/ 90 h 218"/>
              <a:gd name="T68" fmla="*/ 200 w 454"/>
              <a:gd name="T69" fmla="*/ 80 h 218"/>
              <a:gd name="T70" fmla="*/ 178 w 454"/>
              <a:gd name="T71" fmla="*/ 58 h 218"/>
              <a:gd name="T72" fmla="*/ 152 w 454"/>
              <a:gd name="T73" fmla="*/ 60 h 218"/>
              <a:gd name="T74" fmla="*/ 152 w 454"/>
              <a:gd name="T75" fmla="*/ 48 h 218"/>
              <a:gd name="T76" fmla="*/ 160 w 454"/>
              <a:gd name="T77" fmla="*/ 36 h 218"/>
              <a:gd name="T78" fmla="*/ 186 w 454"/>
              <a:gd name="T79" fmla="*/ 22 h 218"/>
              <a:gd name="T80" fmla="*/ 174 w 454"/>
              <a:gd name="T81" fmla="*/ 0 h 218"/>
              <a:gd name="T82" fmla="*/ 140 w 454"/>
              <a:gd name="T83" fmla="*/ 14 h 218"/>
              <a:gd name="T84" fmla="*/ 114 w 454"/>
              <a:gd name="T85" fmla="*/ 40 h 218"/>
              <a:gd name="T86" fmla="*/ 88 w 454"/>
              <a:gd name="T87" fmla="*/ 64 h 218"/>
              <a:gd name="T88" fmla="*/ 80 w 454"/>
              <a:gd name="T89" fmla="*/ 76 h 218"/>
              <a:gd name="T90" fmla="*/ 54 w 454"/>
              <a:gd name="T91" fmla="*/ 78 h 218"/>
              <a:gd name="T92" fmla="*/ 36 w 454"/>
              <a:gd name="T93" fmla="*/ 80 h 218"/>
              <a:gd name="T94" fmla="*/ 18 w 454"/>
              <a:gd name="T95" fmla="*/ 94 h 218"/>
              <a:gd name="T96" fmla="*/ 18 w 454"/>
              <a:gd name="T97" fmla="*/ 104 h 2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54"/>
              <a:gd name="T148" fmla="*/ 0 h 218"/>
              <a:gd name="T149" fmla="*/ 454 w 454"/>
              <a:gd name="T150" fmla="*/ 218 h 2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54" h="218">
                <a:moveTo>
                  <a:pt x="18" y="104"/>
                </a:moveTo>
                <a:lnTo>
                  <a:pt x="20" y="116"/>
                </a:lnTo>
                <a:lnTo>
                  <a:pt x="38" y="126"/>
                </a:lnTo>
                <a:lnTo>
                  <a:pt x="58" y="136"/>
                </a:lnTo>
                <a:lnTo>
                  <a:pt x="66" y="136"/>
                </a:lnTo>
                <a:lnTo>
                  <a:pt x="84" y="134"/>
                </a:lnTo>
                <a:lnTo>
                  <a:pt x="102" y="134"/>
                </a:lnTo>
                <a:lnTo>
                  <a:pt x="114" y="144"/>
                </a:lnTo>
                <a:lnTo>
                  <a:pt x="130" y="142"/>
                </a:lnTo>
                <a:lnTo>
                  <a:pt x="150" y="142"/>
                </a:lnTo>
                <a:lnTo>
                  <a:pt x="158" y="140"/>
                </a:lnTo>
                <a:lnTo>
                  <a:pt x="168" y="152"/>
                </a:lnTo>
                <a:lnTo>
                  <a:pt x="178" y="164"/>
                </a:lnTo>
                <a:lnTo>
                  <a:pt x="186" y="162"/>
                </a:lnTo>
                <a:lnTo>
                  <a:pt x="198" y="172"/>
                </a:lnTo>
                <a:lnTo>
                  <a:pt x="198" y="184"/>
                </a:lnTo>
                <a:lnTo>
                  <a:pt x="198" y="196"/>
                </a:lnTo>
                <a:lnTo>
                  <a:pt x="200" y="208"/>
                </a:lnTo>
                <a:lnTo>
                  <a:pt x="212" y="218"/>
                </a:lnTo>
                <a:lnTo>
                  <a:pt x="218" y="206"/>
                </a:lnTo>
                <a:lnTo>
                  <a:pt x="226" y="206"/>
                </a:lnTo>
                <a:lnTo>
                  <a:pt x="234" y="192"/>
                </a:lnTo>
                <a:lnTo>
                  <a:pt x="232" y="182"/>
                </a:lnTo>
                <a:lnTo>
                  <a:pt x="242" y="168"/>
                </a:lnTo>
                <a:lnTo>
                  <a:pt x="260" y="168"/>
                </a:lnTo>
                <a:lnTo>
                  <a:pt x="258" y="156"/>
                </a:lnTo>
                <a:lnTo>
                  <a:pt x="268" y="156"/>
                </a:lnTo>
                <a:lnTo>
                  <a:pt x="266" y="144"/>
                </a:lnTo>
                <a:lnTo>
                  <a:pt x="276" y="154"/>
                </a:lnTo>
                <a:lnTo>
                  <a:pt x="286" y="154"/>
                </a:lnTo>
                <a:lnTo>
                  <a:pt x="294" y="142"/>
                </a:lnTo>
                <a:lnTo>
                  <a:pt x="302" y="130"/>
                </a:lnTo>
                <a:lnTo>
                  <a:pt x="320" y="130"/>
                </a:lnTo>
                <a:lnTo>
                  <a:pt x="328" y="128"/>
                </a:lnTo>
                <a:lnTo>
                  <a:pt x="348" y="128"/>
                </a:lnTo>
                <a:lnTo>
                  <a:pt x="356" y="126"/>
                </a:lnTo>
                <a:lnTo>
                  <a:pt x="376" y="126"/>
                </a:lnTo>
                <a:lnTo>
                  <a:pt x="384" y="124"/>
                </a:lnTo>
                <a:lnTo>
                  <a:pt x="384" y="134"/>
                </a:lnTo>
                <a:lnTo>
                  <a:pt x="402" y="134"/>
                </a:lnTo>
                <a:lnTo>
                  <a:pt x="394" y="136"/>
                </a:lnTo>
                <a:lnTo>
                  <a:pt x="392" y="124"/>
                </a:lnTo>
                <a:lnTo>
                  <a:pt x="400" y="112"/>
                </a:lnTo>
                <a:lnTo>
                  <a:pt x="410" y="110"/>
                </a:lnTo>
                <a:lnTo>
                  <a:pt x="418" y="100"/>
                </a:lnTo>
                <a:lnTo>
                  <a:pt x="428" y="100"/>
                </a:lnTo>
                <a:lnTo>
                  <a:pt x="448" y="96"/>
                </a:lnTo>
                <a:lnTo>
                  <a:pt x="454" y="96"/>
                </a:lnTo>
                <a:lnTo>
                  <a:pt x="444" y="86"/>
                </a:lnTo>
                <a:lnTo>
                  <a:pt x="434" y="86"/>
                </a:lnTo>
                <a:lnTo>
                  <a:pt x="416" y="76"/>
                </a:lnTo>
                <a:lnTo>
                  <a:pt x="416" y="64"/>
                </a:lnTo>
                <a:lnTo>
                  <a:pt x="414" y="40"/>
                </a:lnTo>
                <a:lnTo>
                  <a:pt x="396" y="42"/>
                </a:lnTo>
                <a:lnTo>
                  <a:pt x="378" y="44"/>
                </a:lnTo>
                <a:lnTo>
                  <a:pt x="370" y="44"/>
                </a:lnTo>
                <a:lnTo>
                  <a:pt x="350" y="46"/>
                </a:lnTo>
                <a:lnTo>
                  <a:pt x="342" y="58"/>
                </a:lnTo>
                <a:lnTo>
                  <a:pt x="334" y="58"/>
                </a:lnTo>
                <a:lnTo>
                  <a:pt x="324" y="58"/>
                </a:lnTo>
                <a:lnTo>
                  <a:pt x="306" y="60"/>
                </a:lnTo>
                <a:lnTo>
                  <a:pt x="298" y="60"/>
                </a:lnTo>
                <a:lnTo>
                  <a:pt x="288" y="62"/>
                </a:lnTo>
                <a:lnTo>
                  <a:pt x="288" y="74"/>
                </a:lnTo>
                <a:lnTo>
                  <a:pt x="280" y="74"/>
                </a:lnTo>
                <a:lnTo>
                  <a:pt x="262" y="88"/>
                </a:lnTo>
                <a:lnTo>
                  <a:pt x="254" y="100"/>
                </a:lnTo>
                <a:lnTo>
                  <a:pt x="226" y="90"/>
                </a:lnTo>
                <a:lnTo>
                  <a:pt x="208" y="90"/>
                </a:lnTo>
                <a:lnTo>
                  <a:pt x="200" y="80"/>
                </a:lnTo>
                <a:lnTo>
                  <a:pt x="180" y="70"/>
                </a:lnTo>
                <a:lnTo>
                  <a:pt x="178" y="58"/>
                </a:lnTo>
                <a:lnTo>
                  <a:pt x="162" y="60"/>
                </a:lnTo>
                <a:lnTo>
                  <a:pt x="152" y="60"/>
                </a:lnTo>
                <a:lnTo>
                  <a:pt x="144" y="60"/>
                </a:lnTo>
                <a:lnTo>
                  <a:pt x="152" y="48"/>
                </a:lnTo>
                <a:lnTo>
                  <a:pt x="150" y="36"/>
                </a:lnTo>
                <a:lnTo>
                  <a:pt x="160" y="36"/>
                </a:lnTo>
                <a:lnTo>
                  <a:pt x="168" y="24"/>
                </a:lnTo>
                <a:lnTo>
                  <a:pt x="186" y="22"/>
                </a:lnTo>
                <a:lnTo>
                  <a:pt x="186" y="10"/>
                </a:lnTo>
                <a:lnTo>
                  <a:pt x="174" y="0"/>
                </a:lnTo>
                <a:lnTo>
                  <a:pt x="156" y="0"/>
                </a:lnTo>
                <a:lnTo>
                  <a:pt x="140" y="14"/>
                </a:lnTo>
                <a:lnTo>
                  <a:pt x="130" y="14"/>
                </a:lnTo>
                <a:lnTo>
                  <a:pt x="114" y="40"/>
                </a:lnTo>
                <a:lnTo>
                  <a:pt x="106" y="52"/>
                </a:lnTo>
                <a:lnTo>
                  <a:pt x="88" y="64"/>
                </a:lnTo>
                <a:lnTo>
                  <a:pt x="80" y="66"/>
                </a:lnTo>
                <a:lnTo>
                  <a:pt x="80" y="76"/>
                </a:lnTo>
                <a:lnTo>
                  <a:pt x="62" y="78"/>
                </a:lnTo>
                <a:lnTo>
                  <a:pt x="54" y="78"/>
                </a:lnTo>
                <a:lnTo>
                  <a:pt x="44" y="80"/>
                </a:lnTo>
                <a:lnTo>
                  <a:pt x="36" y="80"/>
                </a:lnTo>
                <a:lnTo>
                  <a:pt x="28" y="92"/>
                </a:lnTo>
                <a:lnTo>
                  <a:pt x="18" y="94"/>
                </a:lnTo>
                <a:lnTo>
                  <a:pt x="0" y="94"/>
                </a:lnTo>
                <a:lnTo>
                  <a:pt x="18" y="104"/>
                </a:lnTo>
                <a:close/>
              </a:path>
            </a:pathLst>
          </a:custGeom>
          <a:solidFill>
            <a:srgbClr val="72BE44"/>
          </a:solidFill>
          <a:ln w="3175">
            <a:solidFill>
              <a:schemeClr val="bg1"/>
            </a:solidFill>
            <a:round/>
            <a:headEnd/>
            <a:tailEnd/>
          </a:ln>
        </p:spPr>
        <p:txBody>
          <a:bodyPr/>
          <a:lstStyle/>
          <a:p>
            <a:pPr eaLnBrk="0" hangingPunct="0"/>
            <a:endParaRPr lang="en-US" dirty="0"/>
          </a:p>
        </p:txBody>
      </p:sp>
      <p:sp>
        <p:nvSpPr>
          <p:cNvPr id="39" name="Freeform 24"/>
          <p:cNvSpPr>
            <a:spLocks/>
          </p:cNvSpPr>
          <p:nvPr/>
        </p:nvSpPr>
        <p:spPr bwMode="auto">
          <a:xfrm>
            <a:off x="3901014" y="2107775"/>
            <a:ext cx="518625" cy="564387"/>
          </a:xfrm>
          <a:custGeom>
            <a:avLst/>
            <a:gdLst>
              <a:gd name="T0" fmla="*/ 158 w 392"/>
              <a:gd name="T1" fmla="*/ 44 h 426"/>
              <a:gd name="T2" fmla="*/ 196 w 392"/>
              <a:gd name="T3" fmla="*/ 64 h 426"/>
              <a:gd name="T4" fmla="*/ 222 w 392"/>
              <a:gd name="T5" fmla="*/ 62 h 426"/>
              <a:gd name="T6" fmla="*/ 252 w 392"/>
              <a:gd name="T7" fmla="*/ 72 h 426"/>
              <a:gd name="T8" fmla="*/ 288 w 392"/>
              <a:gd name="T9" fmla="*/ 70 h 426"/>
              <a:gd name="T10" fmla="*/ 306 w 392"/>
              <a:gd name="T11" fmla="*/ 80 h 426"/>
              <a:gd name="T12" fmla="*/ 324 w 392"/>
              <a:gd name="T13" fmla="*/ 90 h 426"/>
              <a:gd name="T14" fmla="*/ 336 w 392"/>
              <a:gd name="T15" fmla="*/ 112 h 426"/>
              <a:gd name="T16" fmla="*/ 338 w 392"/>
              <a:gd name="T17" fmla="*/ 136 h 426"/>
              <a:gd name="T18" fmla="*/ 352 w 392"/>
              <a:gd name="T19" fmla="*/ 142 h 426"/>
              <a:gd name="T20" fmla="*/ 350 w 392"/>
              <a:gd name="T21" fmla="*/ 160 h 426"/>
              <a:gd name="T22" fmla="*/ 342 w 392"/>
              <a:gd name="T23" fmla="*/ 194 h 426"/>
              <a:gd name="T24" fmla="*/ 352 w 392"/>
              <a:gd name="T25" fmla="*/ 194 h 426"/>
              <a:gd name="T26" fmla="*/ 368 w 392"/>
              <a:gd name="T27" fmla="*/ 180 h 426"/>
              <a:gd name="T28" fmla="*/ 374 w 392"/>
              <a:gd name="T29" fmla="*/ 158 h 426"/>
              <a:gd name="T30" fmla="*/ 390 w 392"/>
              <a:gd name="T31" fmla="*/ 120 h 426"/>
              <a:gd name="T32" fmla="*/ 392 w 392"/>
              <a:gd name="T33" fmla="*/ 144 h 426"/>
              <a:gd name="T34" fmla="*/ 386 w 392"/>
              <a:gd name="T35" fmla="*/ 180 h 426"/>
              <a:gd name="T36" fmla="*/ 370 w 392"/>
              <a:gd name="T37" fmla="*/ 204 h 426"/>
              <a:gd name="T38" fmla="*/ 370 w 392"/>
              <a:gd name="T39" fmla="*/ 228 h 426"/>
              <a:gd name="T40" fmla="*/ 366 w 392"/>
              <a:gd name="T41" fmla="*/ 264 h 426"/>
              <a:gd name="T42" fmla="*/ 362 w 392"/>
              <a:gd name="T43" fmla="*/ 320 h 426"/>
              <a:gd name="T44" fmla="*/ 366 w 392"/>
              <a:gd name="T45" fmla="*/ 400 h 426"/>
              <a:gd name="T46" fmla="*/ 204 w 392"/>
              <a:gd name="T47" fmla="*/ 414 h 426"/>
              <a:gd name="T48" fmla="*/ 186 w 392"/>
              <a:gd name="T49" fmla="*/ 416 h 426"/>
              <a:gd name="T50" fmla="*/ 166 w 392"/>
              <a:gd name="T51" fmla="*/ 406 h 426"/>
              <a:gd name="T52" fmla="*/ 148 w 392"/>
              <a:gd name="T53" fmla="*/ 394 h 426"/>
              <a:gd name="T54" fmla="*/ 136 w 392"/>
              <a:gd name="T55" fmla="*/ 362 h 426"/>
              <a:gd name="T56" fmla="*/ 134 w 392"/>
              <a:gd name="T57" fmla="*/ 326 h 426"/>
              <a:gd name="T58" fmla="*/ 122 w 392"/>
              <a:gd name="T59" fmla="*/ 304 h 426"/>
              <a:gd name="T60" fmla="*/ 102 w 392"/>
              <a:gd name="T61" fmla="*/ 282 h 426"/>
              <a:gd name="T62" fmla="*/ 84 w 392"/>
              <a:gd name="T63" fmla="*/ 270 h 426"/>
              <a:gd name="T64" fmla="*/ 64 w 392"/>
              <a:gd name="T65" fmla="*/ 250 h 426"/>
              <a:gd name="T66" fmla="*/ 46 w 392"/>
              <a:gd name="T67" fmla="*/ 240 h 426"/>
              <a:gd name="T68" fmla="*/ 26 w 392"/>
              <a:gd name="T69" fmla="*/ 216 h 426"/>
              <a:gd name="T70" fmla="*/ 24 w 392"/>
              <a:gd name="T71" fmla="*/ 194 h 426"/>
              <a:gd name="T72" fmla="*/ 14 w 392"/>
              <a:gd name="T73" fmla="*/ 172 h 426"/>
              <a:gd name="T74" fmla="*/ 12 w 392"/>
              <a:gd name="T75" fmla="*/ 148 h 426"/>
              <a:gd name="T76" fmla="*/ 0 w 392"/>
              <a:gd name="T77" fmla="*/ 126 h 426"/>
              <a:gd name="T78" fmla="*/ 8 w 392"/>
              <a:gd name="T79" fmla="*/ 114 h 426"/>
              <a:gd name="T80" fmla="*/ 26 w 392"/>
              <a:gd name="T81" fmla="*/ 100 h 426"/>
              <a:gd name="T82" fmla="*/ 44 w 392"/>
              <a:gd name="T83" fmla="*/ 88 h 426"/>
              <a:gd name="T84" fmla="*/ 38 w 392"/>
              <a:gd name="T85" fmla="*/ 14 h 426"/>
              <a:gd name="T86" fmla="*/ 66 w 392"/>
              <a:gd name="T87" fmla="*/ 18 h 426"/>
              <a:gd name="T88" fmla="*/ 92 w 392"/>
              <a:gd name="T89" fmla="*/ 14 h 426"/>
              <a:gd name="T90" fmla="*/ 136 w 392"/>
              <a:gd name="T91" fmla="*/ 0 h 426"/>
              <a:gd name="T92" fmla="*/ 130 w 392"/>
              <a:gd name="T93" fmla="*/ 24 h 426"/>
              <a:gd name="T94" fmla="*/ 146 w 392"/>
              <a:gd name="T95" fmla="*/ 22 h 4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92"/>
              <a:gd name="T145" fmla="*/ 0 h 426"/>
              <a:gd name="T146" fmla="*/ 392 w 392"/>
              <a:gd name="T147" fmla="*/ 426 h 4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92" h="426">
                <a:moveTo>
                  <a:pt x="156" y="32"/>
                </a:moveTo>
                <a:lnTo>
                  <a:pt x="158" y="44"/>
                </a:lnTo>
                <a:lnTo>
                  <a:pt x="176" y="54"/>
                </a:lnTo>
                <a:lnTo>
                  <a:pt x="196" y="64"/>
                </a:lnTo>
                <a:lnTo>
                  <a:pt x="204" y="64"/>
                </a:lnTo>
                <a:lnTo>
                  <a:pt x="222" y="62"/>
                </a:lnTo>
                <a:lnTo>
                  <a:pt x="240" y="62"/>
                </a:lnTo>
                <a:lnTo>
                  <a:pt x="252" y="72"/>
                </a:lnTo>
                <a:lnTo>
                  <a:pt x="268" y="70"/>
                </a:lnTo>
                <a:lnTo>
                  <a:pt x="288" y="70"/>
                </a:lnTo>
                <a:lnTo>
                  <a:pt x="296" y="68"/>
                </a:lnTo>
                <a:lnTo>
                  <a:pt x="306" y="80"/>
                </a:lnTo>
                <a:lnTo>
                  <a:pt x="316" y="92"/>
                </a:lnTo>
                <a:lnTo>
                  <a:pt x="324" y="90"/>
                </a:lnTo>
                <a:lnTo>
                  <a:pt x="336" y="100"/>
                </a:lnTo>
                <a:lnTo>
                  <a:pt x="336" y="112"/>
                </a:lnTo>
                <a:lnTo>
                  <a:pt x="336" y="124"/>
                </a:lnTo>
                <a:lnTo>
                  <a:pt x="338" y="136"/>
                </a:lnTo>
                <a:lnTo>
                  <a:pt x="350" y="146"/>
                </a:lnTo>
                <a:lnTo>
                  <a:pt x="352" y="142"/>
                </a:lnTo>
                <a:lnTo>
                  <a:pt x="350" y="150"/>
                </a:lnTo>
                <a:lnTo>
                  <a:pt x="350" y="160"/>
                </a:lnTo>
                <a:lnTo>
                  <a:pt x="342" y="182"/>
                </a:lnTo>
                <a:lnTo>
                  <a:pt x="342" y="194"/>
                </a:lnTo>
                <a:lnTo>
                  <a:pt x="342" y="206"/>
                </a:lnTo>
                <a:lnTo>
                  <a:pt x="352" y="194"/>
                </a:lnTo>
                <a:lnTo>
                  <a:pt x="360" y="182"/>
                </a:lnTo>
                <a:lnTo>
                  <a:pt x="368" y="180"/>
                </a:lnTo>
                <a:lnTo>
                  <a:pt x="376" y="168"/>
                </a:lnTo>
                <a:lnTo>
                  <a:pt x="374" y="158"/>
                </a:lnTo>
                <a:lnTo>
                  <a:pt x="384" y="144"/>
                </a:lnTo>
                <a:lnTo>
                  <a:pt x="390" y="120"/>
                </a:lnTo>
                <a:lnTo>
                  <a:pt x="392" y="132"/>
                </a:lnTo>
                <a:lnTo>
                  <a:pt x="392" y="144"/>
                </a:lnTo>
                <a:lnTo>
                  <a:pt x="392" y="156"/>
                </a:lnTo>
                <a:lnTo>
                  <a:pt x="386" y="180"/>
                </a:lnTo>
                <a:lnTo>
                  <a:pt x="378" y="192"/>
                </a:lnTo>
                <a:lnTo>
                  <a:pt x="370" y="204"/>
                </a:lnTo>
                <a:lnTo>
                  <a:pt x="370" y="216"/>
                </a:lnTo>
                <a:lnTo>
                  <a:pt x="370" y="228"/>
                </a:lnTo>
                <a:lnTo>
                  <a:pt x="372" y="240"/>
                </a:lnTo>
                <a:lnTo>
                  <a:pt x="366" y="264"/>
                </a:lnTo>
                <a:lnTo>
                  <a:pt x="358" y="286"/>
                </a:lnTo>
                <a:lnTo>
                  <a:pt x="362" y="320"/>
                </a:lnTo>
                <a:lnTo>
                  <a:pt x="358" y="358"/>
                </a:lnTo>
                <a:lnTo>
                  <a:pt x="366" y="400"/>
                </a:lnTo>
                <a:lnTo>
                  <a:pt x="366" y="402"/>
                </a:lnTo>
                <a:lnTo>
                  <a:pt x="204" y="414"/>
                </a:lnTo>
                <a:lnTo>
                  <a:pt x="204" y="426"/>
                </a:lnTo>
                <a:lnTo>
                  <a:pt x="186" y="416"/>
                </a:lnTo>
                <a:lnTo>
                  <a:pt x="176" y="416"/>
                </a:lnTo>
                <a:lnTo>
                  <a:pt x="166" y="406"/>
                </a:lnTo>
                <a:lnTo>
                  <a:pt x="158" y="394"/>
                </a:lnTo>
                <a:lnTo>
                  <a:pt x="148" y="394"/>
                </a:lnTo>
                <a:lnTo>
                  <a:pt x="136" y="372"/>
                </a:lnTo>
                <a:lnTo>
                  <a:pt x="136" y="362"/>
                </a:lnTo>
                <a:lnTo>
                  <a:pt x="136" y="348"/>
                </a:lnTo>
                <a:lnTo>
                  <a:pt x="134" y="326"/>
                </a:lnTo>
                <a:lnTo>
                  <a:pt x="124" y="314"/>
                </a:lnTo>
                <a:lnTo>
                  <a:pt x="122" y="304"/>
                </a:lnTo>
                <a:lnTo>
                  <a:pt x="122" y="292"/>
                </a:lnTo>
                <a:lnTo>
                  <a:pt x="102" y="282"/>
                </a:lnTo>
                <a:lnTo>
                  <a:pt x="102" y="270"/>
                </a:lnTo>
                <a:lnTo>
                  <a:pt x="84" y="270"/>
                </a:lnTo>
                <a:lnTo>
                  <a:pt x="74" y="260"/>
                </a:lnTo>
                <a:lnTo>
                  <a:pt x="64" y="250"/>
                </a:lnTo>
                <a:lnTo>
                  <a:pt x="56" y="250"/>
                </a:lnTo>
                <a:lnTo>
                  <a:pt x="46" y="240"/>
                </a:lnTo>
                <a:lnTo>
                  <a:pt x="36" y="240"/>
                </a:lnTo>
                <a:lnTo>
                  <a:pt x="26" y="216"/>
                </a:lnTo>
                <a:lnTo>
                  <a:pt x="16" y="206"/>
                </a:lnTo>
                <a:lnTo>
                  <a:pt x="24" y="194"/>
                </a:lnTo>
                <a:lnTo>
                  <a:pt x="14" y="184"/>
                </a:lnTo>
                <a:lnTo>
                  <a:pt x="14" y="172"/>
                </a:lnTo>
                <a:lnTo>
                  <a:pt x="22" y="160"/>
                </a:lnTo>
                <a:lnTo>
                  <a:pt x="12" y="148"/>
                </a:lnTo>
                <a:lnTo>
                  <a:pt x="2" y="138"/>
                </a:lnTo>
                <a:lnTo>
                  <a:pt x="0" y="126"/>
                </a:lnTo>
                <a:lnTo>
                  <a:pt x="0" y="114"/>
                </a:lnTo>
                <a:lnTo>
                  <a:pt x="8" y="114"/>
                </a:lnTo>
                <a:lnTo>
                  <a:pt x="8" y="102"/>
                </a:lnTo>
                <a:lnTo>
                  <a:pt x="26" y="100"/>
                </a:lnTo>
                <a:lnTo>
                  <a:pt x="34" y="88"/>
                </a:lnTo>
                <a:lnTo>
                  <a:pt x="44" y="88"/>
                </a:lnTo>
                <a:lnTo>
                  <a:pt x="40" y="30"/>
                </a:lnTo>
                <a:lnTo>
                  <a:pt x="38" y="14"/>
                </a:lnTo>
                <a:lnTo>
                  <a:pt x="66" y="12"/>
                </a:lnTo>
                <a:lnTo>
                  <a:pt x="66" y="18"/>
                </a:lnTo>
                <a:lnTo>
                  <a:pt x="82" y="22"/>
                </a:lnTo>
                <a:lnTo>
                  <a:pt x="92" y="14"/>
                </a:lnTo>
                <a:lnTo>
                  <a:pt x="110" y="2"/>
                </a:lnTo>
                <a:lnTo>
                  <a:pt x="136" y="0"/>
                </a:lnTo>
                <a:lnTo>
                  <a:pt x="130" y="12"/>
                </a:lnTo>
                <a:lnTo>
                  <a:pt x="130" y="24"/>
                </a:lnTo>
                <a:lnTo>
                  <a:pt x="138" y="22"/>
                </a:lnTo>
                <a:lnTo>
                  <a:pt x="146" y="22"/>
                </a:lnTo>
                <a:lnTo>
                  <a:pt x="156" y="32"/>
                </a:lnTo>
                <a:close/>
              </a:path>
            </a:pathLst>
          </a:custGeom>
          <a:solidFill>
            <a:srgbClr val="72BE44"/>
          </a:solidFill>
          <a:ln w="3175">
            <a:solidFill>
              <a:schemeClr val="bg1"/>
            </a:solidFill>
            <a:round/>
            <a:headEnd/>
            <a:tailEnd/>
          </a:ln>
        </p:spPr>
        <p:txBody>
          <a:bodyPr/>
          <a:lstStyle/>
          <a:p>
            <a:pPr eaLnBrk="0" hangingPunct="0"/>
            <a:endParaRPr lang="en-US" dirty="0"/>
          </a:p>
        </p:txBody>
      </p:sp>
      <p:sp>
        <p:nvSpPr>
          <p:cNvPr id="40" name="Freeform 25"/>
          <p:cNvSpPr>
            <a:spLocks/>
          </p:cNvSpPr>
          <p:nvPr/>
        </p:nvSpPr>
        <p:spPr bwMode="auto">
          <a:xfrm>
            <a:off x="4488281" y="2187312"/>
            <a:ext cx="386790" cy="524074"/>
          </a:xfrm>
          <a:custGeom>
            <a:avLst/>
            <a:gdLst>
              <a:gd name="T0" fmla="*/ 224 w 292"/>
              <a:gd name="T1" fmla="*/ 378 h 396"/>
              <a:gd name="T2" fmla="*/ 240 w 292"/>
              <a:gd name="T3" fmla="*/ 364 h 396"/>
              <a:gd name="T4" fmla="*/ 248 w 292"/>
              <a:gd name="T5" fmla="*/ 342 h 396"/>
              <a:gd name="T6" fmla="*/ 266 w 292"/>
              <a:gd name="T7" fmla="*/ 328 h 396"/>
              <a:gd name="T8" fmla="*/ 284 w 292"/>
              <a:gd name="T9" fmla="*/ 328 h 396"/>
              <a:gd name="T10" fmla="*/ 292 w 292"/>
              <a:gd name="T11" fmla="*/ 316 h 396"/>
              <a:gd name="T12" fmla="*/ 282 w 292"/>
              <a:gd name="T13" fmla="*/ 292 h 396"/>
              <a:gd name="T14" fmla="*/ 280 w 292"/>
              <a:gd name="T15" fmla="*/ 280 h 396"/>
              <a:gd name="T16" fmla="*/ 278 w 292"/>
              <a:gd name="T17" fmla="*/ 258 h 396"/>
              <a:gd name="T18" fmla="*/ 286 w 292"/>
              <a:gd name="T19" fmla="*/ 246 h 396"/>
              <a:gd name="T20" fmla="*/ 284 w 292"/>
              <a:gd name="T21" fmla="*/ 222 h 396"/>
              <a:gd name="T22" fmla="*/ 274 w 292"/>
              <a:gd name="T23" fmla="*/ 200 h 396"/>
              <a:gd name="T24" fmla="*/ 264 w 292"/>
              <a:gd name="T25" fmla="*/ 178 h 396"/>
              <a:gd name="T26" fmla="*/ 252 w 292"/>
              <a:gd name="T27" fmla="*/ 154 h 396"/>
              <a:gd name="T28" fmla="*/ 234 w 292"/>
              <a:gd name="T29" fmla="*/ 156 h 396"/>
              <a:gd name="T30" fmla="*/ 216 w 292"/>
              <a:gd name="T31" fmla="*/ 158 h 396"/>
              <a:gd name="T32" fmla="*/ 208 w 292"/>
              <a:gd name="T33" fmla="*/ 168 h 396"/>
              <a:gd name="T34" fmla="*/ 200 w 292"/>
              <a:gd name="T35" fmla="*/ 182 h 396"/>
              <a:gd name="T36" fmla="*/ 174 w 292"/>
              <a:gd name="T37" fmla="*/ 196 h 396"/>
              <a:gd name="T38" fmla="*/ 180 w 292"/>
              <a:gd name="T39" fmla="*/ 160 h 396"/>
              <a:gd name="T40" fmla="*/ 198 w 292"/>
              <a:gd name="T41" fmla="*/ 158 h 396"/>
              <a:gd name="T42" fmla="*/ 196 w 292"/>
              <a:gd name="T43" fmla="*/ 136 h 396"/>
              <a:gd name="T44" fmla="*/ 204 w 292"/>
              <a:gd name="T45" fmla="*/ 112 h 396"/>
              <a:gd name="T46" fmla="*/ 210 w 292"/>
              <a:gd name="T47" fmla="*/ 76 h 396"/>
              <a:gd name="T48" fmla="*/ 200 w 292"/>
              <a:gd name="T49" fmla="*/ 66 h 396"/>
              <a:gd name="T50" fmla="*/ 200 w 292"/>
              <a:gd name="T51" fmla="*/ 54 h 396"/>
              <a:gd name="T52" fmla="*/ 180 w 292"/>
              <a:gd name="T53" fmla="*/ 32 h 396"/>
              <a:gd name="T54" fmla="*/ 162 w 292"/>
              <a:gd name="T55" fmla="*/ 20 h 396"/>
              <a:gd name="T56" fmla="*/ 142 w 292"/>
              <a:gd name="T57" fmla="*/ 12 h 396"/>
              <a:gd name="T58" fmla="*/ 124 w 292"/>
              <a:gd name="T59" fmla="*/ 0 h 396"/>
              <a:gd name="T60" fmla="*/ 96 w 292"/>
              <a:gd name="T61" fmla="*/ 2 h 396"/>
              <a:gd name="T62" fmla="*/ 78 w 292"/>
              <a:gd name="T63" fmla="*/ 4 h 396"/>
              <a:gd name="T64" fmla="*/ 72 w 292"/>
              <a:gd name="T65" fmla="*/ 28 h 396"/>
              <a:gd name="T66" fmla="*/ 74 w 292"/>
              <a:gd name="T67" fmla="*/ 50 h 396"/>
              <a:gd name="T68" fmla="*/ 64 w 292"/>
              <a:gd name="T69" fmla="*/ 40 h 396"/>
              <a:gd name="T70" fmla="*/ 66 w 292"/>
              <a:gd name="T71" fmla="*/ 76 h 396"/>
              <a:gd name="T72" fmla="*/ 56 w 292"/>
              <a:gd name="T73" fmla="*/ 88 h 396"/>
              <a:gd name="T74" fmla="*/ 48 w 292"/>
              <a:gd name="T75" fmla="*/ 88 h 396"/>
              <a:gd name="T76" fmla="*/ 46 w 292"/>
              <a:gd name="T77" fmla="*/ 64 h 396"/>
              <a:gd name="T78" fmla="*/ 38 w 292"/>
              <a:gd name="T79" fmla="*/ 78 h 396"/>
              <a:gd name="T80" fmla="*/ 20 w 292"/>
              <a:gd name="T81" fmla="*/ 90 h 396"/>
              <a:gd name="T82" fmla="*/ 14 w 292"/>
              <a:gd name="T83" fmla="*/ 114 h 396"/>
              <a:gd name="T84" fmla="*/ 6 w 292"/>
              <a:gd name="T85" fmla="*/ 126 h 396"/>
              <a:gd name="T86" fmla="*/ 8 w 292"/>
              <a:gd name="T87" fmla="*/ 162 h 396"/>
              <a:gd name="T88" fmla="*/ 0 w 292"/>
              <a:gd name="T89" fmla="*/ 184 h 396"/>
              <a:gd name="T90" fmla="*/ 2 w 292"/>
              <a:gd name="T91" fmla="*/ 208 h 396"/>
              <a:gd name="T92" fmla="*/ 4 w 292"/>
              <a:gd name="T93" fmla="*/ 230 h 396"/>
              <a:gd name="T94" fmla="*/ 16 w 292"/>
              <a:gd name="T95" fmla="*/ 266 h 396"/>
              <a:gd name="T96" fmla="*/ 36 w 292"/>
              <a:gd name="T97" fmla="*/ 288 h 396"/>
              <a:gd name="T98" fmla="*/ 38 w 292"/>
              <a:gd name="T99" fmla="*/ 322 h 396"/>
              <a:gd name="T100" fmla="*/ 40 w 292"/>
              <a:gd name="T101" fmla="*/ 346 h 396"/>
              <a:gd name="T102" fmla="*/ 24 w 292"/>
              <a:gd name="T103" fmla="*/ 370 h 396"/>
              <a:gd name="T104" fmla="*/ 8 w 292"/>
              <a:gd name="T105" fmla="*/ 394 h 396"/>
              <a:gd name="T106" fmla="*/ 62 w 292"/>
              <a:gd name="T107" fmla="*/ 390 h 396"/>
              <a:gd name="T108" fmla="*/ 124 w 292"/>
              <a:gd name="T109" fmla="*/ 386 h 396"/>
              <a:gd name="T110" fmla="*/ 224 w 292"/>
              <a:gd name="T111" fmla="*/ 390 h 3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92"/>
              <a:gd name="T169" fmla="*/ 0 h 396"/>
              <a:gd name="T170" fmla="*/ 292 w 292"/>
              <a:gd name="T171" fmla="*/ 396 h 3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92" h="396">
                <a:moveTo>
                  <a:pt x="214" y="378"/>
                </a:moveTo>
                <a:lnTo>
                  <a:pt x="224" y="378"/>
                </a:lnTo>
                <a:lnTo>
                  <a:pt x="234" y="378"/>
                </a:lnTo>
                <a:lnTo>
                  <a:pt x="240" y="364"/>
                </a:lnTo>
                <a:lnTo>
                  <a:pt x="240" y="354"/>
                </a:lnTo>
                <a:lnTo>
                  <a:pt x="248" y="342"/>
                </a:lnTo>
                <a:lnTo>
                  <a:pt x="248" y="330"/>
                </a:lnTo>
                <a:lnTo>
                  <a:pt x="266" y="328"/>
                </a:lnTo>
                <a:lnTo>
                  <a:pt x="276" y="340"/>
                </a:lnTo>
                <a:lnTo>
                  <a:pt x="284" y="328"/>
                </a:lnTo>
                <a:lnTo>
                  <a:pt x="292" y="326"/>
                </a:lnTo>
                <a:lnTo>
                  <a:pt x="292" y="316"/>
                </a:lnTo>
                <a:lnTo>
                  <a:pt x="290" y="304"/>
                </a:lnTo>
                <a:lnTo>
                  <a:pt x="282" y="292"/>
                </a:lnTo>
                <a:lnTo>
                  <a:pt x="290" y="292"/>
                </a:lnTo>
                <a:lnTo>
                  <a:pt x="280" y="280"/>
                </a:lnTo>
                <a:lnTo>
                  <a:pt x="280" y="270"/>
                </a:lnTo>
                <a:lnTo>
                  <a:pt x="278" y="258"/>
                </a:lnTo>
                <a:lnTo>
                  <a:pt x="288" y="258"/>
                </a:lnTo>
                <a:lnTo>
                  <a:pt x="286" y="246"/>
                </a:lnTo>
                <a:lnTo>
                  <a:pt x="286" y="234"/>
                </a:lnTo>
                <a:lnTo>
                  <a:pt x="284" y="222"/>
                </a:lnTo>
                <a:lnTo>
                  <a:pt x="276" y="210"/>
                </a:lnTo>
                <a:lnTo>
                  <a:pt x="274" y="200"/>
                </a:lnTo>
                <a:lnTo>
                  <a:pt x="264" y="188"/>
                </a:lnTo>
                <a:lnTo>
                  <a:pt x="264" y="178"/>
                </a:lnTo>
                <a:lnTo>
                  <a:pt x="262" y="164"/>
                </a:lnTo>
                <a:lnTo>
                  <a:pt x="252" y="154"/>
                </a:lnTo>
                <a:lnTo>
                  <a:pt x="244" y="156"/>
                </a:lnTo>
                <a:lnTo>
                  <a:pt x="234" y="156"/>
                </a:lnTo>
                <a:lnTo>
                  <a:pt x="226" y="156"/>
                </a:lnTo>
                <a:lnTo>
                  <a:pt x="216" y="158"/>
                </a:lnTo>
                <a:lnTo>
                  <a:pt x="208" y="158"/>
                </a:lnTo>
                <a:lnTo>
                  <a:pt x="208" y="168"/>
                </a:lnTo>
                <a:lnTo>
                  <a:pt x="200" y="170"/>
                </a:lnTo>
                <a:lnTo>
                  <a:pt x="200" y="182"/>
                </a:lnTo>
                <a:lnTo>
                  <a:pt x="192" y="194"/>
                </a:lnTo>
                <a:lnTo>
                  <a:pt x="174" y="196"/>
                </a:lnTo>
                <a:lnTo>
                  <a:pt x="172" y="172"/>
                </a:lnTo>
                <a:lnTo>
                  <a:pt x="180" y="160"/>
                </a:lnTo>
                <a:lnTo>
                  <a:pt x="190" y="160"/>
                </a:lnTo>
                <a:lnTo>
                  <a:pt x="198" y="158"/>
                </a:lnTo>
                <a:lnTo>
                  <a:pt x="198" y="148"/>
                </a:lnTo>
                <a:lnTo>
                  <a:pt x="196" y="136"/>
                </a:lnTo>
                <a:lnTo>
                  <a:pt x="206" y="124"/>
                </a:lnTo>
                <a:lnTo>
                  <a:pt x="204" y="112"/>
                </a:lnTo>
                <a:lnTo>
                  <a:pt x="204" y="100"/>
                </a:lnTo>
                <a:lnTo>
                  <a:pt x="210" y="76"/>
                </a:lnTo>
                <a:lnTo>
                  <a:pt x="202" y="76"/>
                </a:lnTo>
                <a:lnTo>
                  <a:pt x="200" y="66"/>
                </a:lnTo>
                <a:lnTo>
                  <a:pt x="192" y="66"/>
                </a:lnTo>
                <a:lnTo>
                  <a:pt x="200" y="54"/>
                </a:lnTo>
                <a:lnTo>
                  <a:pt x="190" y="42"/>
                </a:lnTo>
                <a:lnTo>
                  <a:pt x="180" y="32"/>
                </a:lnTo>
                <a:lnTo>
                  <a:pt x="172" y="32"/>
                </a:lnTo>
                <a:lnTo>
                  <a:pt x="162" y="20"/>
                </a:lnTo>
                <a:lnTo>
                  <a:pt x="152" y="10"/>
                </a:lnTo>
                <a:lnTo>
                  <a:pt x="142" y="12"/>
                </a:lnTo>
                <a:lnTo>
                  <a:pt x="134" y="12"/>
                </a:lnTo>
                <a:lnTo>
                  <a:pt x="124" y="0"/>
                </a:lnTo>
                <a:lnTo>
                  <a:pt x="106" y="2"/>
                </a:lnTo>
                <a:lnTo>
                  <a:pt x="96" y="2"/>
                </a:lnTo>
                <a:lnTo>
                  <a:pt x="88" y="4"/>
                </a:lnTo>
                <a:lnTo>
                  <a:pt x="78" y="4"/>
                </a:lnTo>
                <a:lnTo>
                  <a:pt x="70" y="16"/>
                </a:lnTo>
                <a:lnTo>
                  <a:pt x="72" y="28"/>
                </a:lnTo>
                <a:lnTo>
                  <a:pt x="82" y="38"/>
                </a:lnTo>
                <a:lnTo>
                  <a:pt x="74" y="50"/>
                </a:lnTo>
                <a:lnTo>
                  <a:pt x="64" y="52"/>
                </a:lnTo>
                <a:lnTo>
                  <a:pt x="64" y="40"/>
                </a:lnTo>
                <a:lnTo>
                  <a:pt x="64" y="64"/>
                </a:lnTo>
                <a:lnTo>
                  <a:pt x="66" y="76"/>
                </a:lnTo>
                <a:lnTo>
                  <a:pt x="56" y="76"/>
                </a:lnTo>
                <a:lnTo>
                  <a:pt x="56" y="88"/>
                </a:lnTo>
                <a:lnTo>
                  <a:pt x="50" y="100"/>
                </a:lnTo>
                <a:lnTo>
                  <a:pt x="48" y="88"/>
                </a:lnTo>
                <a:lnTo>
                  <a:pt x="48" y="76"/>
                </a:lnTo>
                <a:lnTo>
                  <a:pt x="46" y="64"/>
                </a:lnTo>
                <a:lnTo>
                  <a:pt x="38" y="66"/>
                </a:lnTo>
                <a:lnTo>
                  <a:pt x="38" y="78"/>
                </a:lnTo>
                <a:lnTo>
                  <a:pt x="30" y="90"/>
                </a:lnTo>
                <a:lnTo>
                  <a:pt x="20" y="90"/>
                </a:lnTo>
                <a:lnTo>
                  <a:pt x="22" y="102"/>
                </a:lnTo>
                <a:lnTo>
                  <a:pt x="14" y="114"/>
                </a:lnTo>
                <a:lnTo>
                  <a:pt x="14" y="126"/>
                </a:lnTo>
                <a:lnTo>
                  <a:pt x="6" y="126"/>
                </a:lnTo>
                <a:lnTo>
                  <a:pt x="8" y="150"/>
                </a:lnTo>
                <a:lnTo>
                  <a:pt x="8" y="162"/>
                </a:lnTo>
                <a:lnTo>
                  <a:pt x="10" y="172"/>
                </a:lnTo>
                <a:lnTo>
                  <a:pt x="0" y="184"/>
                </a:lnTo>
                <a:lnTo>
                  <a:pt x="2" y="196"/>
                </a:lnTo>
                <a:lnTo>
                  <a:pt x="2" y="208"/>
                </a:lnTo>
                <a:lnTo>
                  <a:pt x="4" y="220"/>
                </a:lnTo>
                <a:lnTo>
                  <a:pt x="4" y="230"/>
                </a:lnTo>
                <a:lnTo>
                  <a:pt x="4" y="242"/>
                </a:lnTo>
                <a:lnTo>
                  <a:pt x="16" y="266"/>
                </a:lnTo>
                <a:lnTo>
                  <a:pt x="34" y="276"/>
                </a:lnTo>
                <a:lnTo>
                  <a:pt x="36" y="288"/>
                </a:lnTo>
                <a:lnTo>
                  <a:pt x="36" y="310"/>
                </a:lnTo>
                <a:lnTo>
                  <a:pt x="38" y="322"/>
                </a:lnTo>
                <a:lnTo>
                  <a:pt x="38" y="334"/>
                </a:lnTo>
                <a:lnTo>
                  <a:pt x="40" y="346"/>
                </a:lnTo>
                <a:lnTo>
                  <a:pt x="32" y="358"/>
                </a:lnTo>
                <a:lnTo>
                  <a:pt x="24" y="370"/>
                </a:lnTo>
                <a:lnTo>
                  <a:pt x="24" y="380"/>
                </a:lnTo>
                <a:lnTo>
                  <a:pt x="8" y="394"/>
                </a:lnTo>
                <a:lnTo>
                  <a:pt x="34" y="392"/>
                </a:lnTo>
                <a:lnTo>
                  <a:pt x="62" y="390"/>
                </a:lnTo>
                <a:lnTo>
                  <a:pt x="98" y="388"/>
                </a:lnTo>
                <a:lnTo>
                  <a:pt x="124" y="386"/>
                </a:lnTo>
                <a:lnTo>
                  <a:pt x="154" y="396"/>
                </a:lnTo>
                <a:lnTo>
                  <a:pt x="224" y="390"/>
                </a:lnTo>
                <a:lnTo>
                  <a:pt x="214" y="378"/>
                </a:lnTo>
                <a:close/>
              </a:path>
            </a:pathLst>
          </a:custGeom>
          <a:solidFill>
            <a:srgbClr val="72BE44"/>
          </a:solidFill>
          <a:ln w="3175">
            <a:solidFill>
              <a:schemeClr val="bg1"/>
            </a:solidFill>
            <a:round/>
            <a:headEnd/>
            <a:tailEnd/>
          </a:ln>
        </p:spPr>
        <p:txBody>
          <a:bodyPr/>
          <a:lstStyle/>
          <a:p>
            <a:pPr eaLnBrk="0" hangingPunct="0"/>
            <a:endParaRPr lang="en-US" dirty="0"/>
          </a:p>
        </p:txBody>
      </p:sp>
      <p:sp>
        <p:nvSpPr>
          <p:cNvPr id="41" name="Freeform 26"/>
          <p:cNvSpPr>
            <a:spLocks/>
          </p:cNvSpPr>
          <p:nvPr/>
        </p:nvSpPr>
        <p:spPr bwMode="auto">
          <a:xfrm>
            <a:off x="4086237" y="2640564"/>
            <a:ext cx="394417" cy="698401"/>
          </a:xfrm>
          <a:custGeom>
            <a:avLst/>
            <a:gdLst>
              <a:gd name="T0" fmla="*/ 6 w 298"/>
              <a:gd name="T1" fmla="*/ 226 h 528"/>
              <a:gd name="T2" fmla="*/ 0 w 298"/>
              <a:gd name="T3" fmla="*/ 262 h 528"/>
              <a:gd name="T4" fmla="*/ 12 w 298"/>
              <a:gd name="T5" fmla="*/ 284 h 528"/>
              <a:gd name="T6" fmla="*/ 30 w 298"/>
              <a:gd name="T7" fmla="*/ 294 h 528"/>
              <a:gd name="T8" fmla="*/ 40 w 298"/>
              <a:gd name="T9" fmla="*/ 316 h 528"/>
              <a:gd name="T10" fmla="*/ 58 w 298"/>
              <a:gd name="T11" fmla="*/ 328 h 528"/>
              <a:gd name="T12" fmla="*/ 70 w 298"/>
              <a:gd name="T13" fmla="*/ 350 h 528"/>
              <a:gd name="T14" fmla="*/ 80 w 298"/>
              <a:gd name="T15" fmla="*/ 360 h 528"/>
              <a:gd name="T16" fmla="*/ 98 w 298"/>
              <a:gd name="T17" fmla="*/ 372 h 528"/>
              <a:gd name="T18" fmla="*/ 98 w 298"/>
              <a:gd name="T19" fmla="*/ 384 h 528"/>
              <a:gd name="T20" fmla="*/ 110 w 298"/>
              <a:gd name="T21" fmla="*/ 394 h 528"/>
              <a:gd name="T22" fmla="*/ 112 w 298"/>
              <a:gd name="T23" fmla="*/ 418 h 528"/>
              <a:gd name="T24" fmla="*/ 122 w 298"/>
              <a:gd name="T25" fmla="*/ 440 h 528"/>
              <a:gd name="T26" fmla="*/ 140 w 298"/>
              <a:gd name="T27" fmla="*/ 438 h 528"/>
              <a:gd name="T28" fmla="*/ 160 w 298"/>
              <a:gd name="T29" fmla="*/ 460 h 528"/>
              <a:gd name="T30" fmla="*/ 170 w 298"/>
              <a:gd name="T31" fmla="*/ 482 h 528"/>
              <a:gd name="T32" fmla="*/ 172 w 298"/>
              <a:gd name="T33" fmla="*/ 506 h 528"/>
              <a:gd name="T34" fmla="*/ 174 w 298"/>
              <a:gd name="T35" fmla="*/ 528 h 528"/>
              <a:gd name="T36" fmla="*/ 192 w 298"/>
              <a:gd name="T37" fmla="*/ 526 h 528"/>
              <a:gd name="T38" fmla="*/ 218 w 298"/>
              <a:gd name="T39" fmla="*/ 502 h 528"/>
              <a:gd name="T40" fmla="*/ 238 w 298"/>
              <a:gd name="T41" fmla="*/ 524 h 528"/>
              <a:gd name="T42" fmla="*/ 254 w 298"/>
              <a:gd name="T43" fmla="*/ 512 h 528"/>
              <a:gd name="T44" fmla="*/ 244 w 298"/>
              <a:gd name="T45" fmla="*/ 488 h 528"/>
              <a:gd name="T46" fmla="*/ 262 w 298"/>
              <a:gd name="T47" fmla="*/ 488 h 528"/>
              <a:gd name="T48" fmla="*/ 260 w 298"/>
              <a:gd name="T49" fmla="*/ 464 h 528"/>
              <a:gd name="T50" fmla="*/ 268 w 298"/>
              <a:gd name="T51" fmla="*/ 452 h 528"/>
              <a:gd name="T52" fmla="*/ 276 w 298"/>
              <a:gd name="T53" fmla="*/ 450 h 528"/>
              <a:gd name="T54" fmla="*/ 266 w 298"/>
              <a:gd name="T55" fmla="*/ 428 h 528"/>
              <a:gd name="T56" fmla="*/ 282 w 298"/>
              <a:gd name="T57" fmla="*/ 404 h 528"/>
              <a:gd name="T58" fmla="*/ 280 w 298"/>
              <a:gd name="T59" fmla="*/ 382 h 528"/>
              <a:gd name="T60" fmla="*/ 298 w 298"/>
              <a:gd name="T61" fmla="*/ 368 h 528"/>
              <a:gd name="T62" fmla="*/ 296 w 298"/>
              <a:gd name="T63" fmla="*/ 332 h 528"/>
              <a:gd name="T64" fmla="*/ 296 w 298"/>
              <a:gd name="T65" fmla="*/ 332 h 528"/>
              <a:gd name="T66" fmla="*/ 286 w 298"/>
              <a:gd name="T67" fmla="*/ 322 h 528"/>
              <a:gd name="T68" fmla="*/ 284 w 298"/>
              <a:gd name="T69" fmla="*/ 298 h 528"/>
              <a:gd name="T70" fmla="*/ 292 w 298"/>
              <a:gd name="T71" fmla="*/ 274 h 528"/>
              <a:gd name="T72" fmla="*/ 272 w 298"/>
              <a:gd name="T73" fmla="*/ 254 h 528"/>
              <a:gd name="T74" fmla="*/ 278 w 298"/>
              <a:gd name="T75" fmla="*/ 218 h 528"/>
              <a:gd name="T76" fmla="*/ 276 w 298"/>
              <a:gd name="T77" fmla="*/ 196 h 528"/>
              <a:gd name="T78" fmla="*/ 274 w 298"/>
              <a:gd name="T79" fmla="*/ 172 h 528"/>
              <a:gd name="T80" fmla="*/ 264 w 298"/>
              <a:gd name="T81" fmla="*/ 148 h 528"/>
              <a:gd name="T82" fmla="*/ 260 w 298"/>
              <a:gd name="T83" fmla="*/ 114 h 528"/>
              <a:gd name="T84" fmla="*/ 268 w 298"/>
              <a:gd name="T85" fmla="*/ 90 h 528"/>
              <a:gd name="T86" fmla="*/ 268 w 298"/>
              <a:gd name="T87" fmla="*/ 78 h 528"/>
              <a:gd name="T88" fmla="*/ 256 w 298"/>
              <a:gd name="T89" fmla="*/ 56 h 528"/>
              <a:gd name="T90" fmla="*/ 246 w 298"/>
              <a:gd name="T91" fmla="*/ 44 h 528"/>
              <a:gd name="T92" fmla="*/ 236 w 298"/>
              <a:gd name="T93" fmla="*/ 22 h 528"/>
              <a:gd name="T94" fmla="*/ 228 w 298"/>
              <a:gd name="T95" fmla="*/ 2 h 528"/>
              <a:gd name="T96" fmla="*/ 64 w 298"/>
              <a:gd name="T97" fmla="*/ 12 h 528"/>
              <a:gd name="T98" fmla="*/ 64 w 298"/>
              <a:gd name="T99" fmla="*/ 36 h 528"/>
              <a:gd name="T100" fmla="*/ 74 w 298"/>
              <a:gd name="T101" fmla="*/ 58 h 528"/>
              <a:gd name="T102" fmla="*/ 76 w 298"/>
              <a:gd name="T103" fmla="*/ 82 h 528"/>
              <a:gd name="T104" fmla="*/ 70 w 298"/>
              <a:gd name="T105" fmla="*/ 104 h 528"/>
              <a:gd name="T106" fmla="*/ 44 w 298"/>
              <a:gd name="T107" fmla="*/ 118 h 528"/>
              <a:gd name="T108" fmla="*/ 18 w 298"/>
              <a:gd name="T109" fmla="*/ 132 h 528"/>
              <a:gd name="T110" fmla="*/ 20 w 298"/>
              <a:gd name="T111" fmla="*/ 156 h 528"/>
              <a:gd name="T112" fmla="*/ 30 w 298"/>
              <a:gd name="T113" fmla="*/ 166 h 528"/>
              <a:gd name="T114" fmla="*/ 22 w 298"/>
              <a:gd name="T115" fmla="*/ 190 h 528"/>
              <a:gd name="T116" fmla="*/ 14 w 298"/>
              <a:gd name="T117" fmla="*/ 202 h 528"/>
              <a:gd name="T118" fmla="*/ 14 w 298"/>
              <a:gd name="T119" fmla="*/ 202 h 52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8"/>
              <a:gd name="T181" fmla="*/ 0 h 528"/>
              <a:gd name="T182" fmla="*/ 298 w 298"/>
              <a:gd name="T183" fmla="*/ 528 h 52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8" h="528">
                <a:moveTo>
                  <a:pt x="14" y="202"/>
                </a:moveTo>
                <a:lnTo>
                  <a:pt x="6" y="226"/>
                </a:lnTo>
                <a:lnTo>
                  <a:pt x="8" y="238"/>
                </a:lnTo>
                <a:lnTo>
                  <a:pt x="0" y="262"/>
                </a:lnTo>
                <a:lnTo>
                  <a:pt x="10" y="274"/>
                </a:lnTo>
                <a:lnTo>
                  <a:pt x="12" y="284"/>
                </a:lnTo>
                <a:lnTo>
                  <a:pt x="20" y="284"/>
                </a:lnTo>
                <a:lnTo>
                  <a:pt x="30" y="294"/>
                </a:lnTo>
                <a:lnTo>
                  <a:pt x="30" y="306"/>
                </a:lnTo>
                <a:lnTo>
                  <a:pt x="40" y="316"/>
                </a:lnTo>
                <a:lnTo>
                  <a:pt x="50" y="316"/>
                </a:lnTo>
                <a:lnTo>
                  <a:pt x="58" y="328"/>
                </a:lnTo>
                <a:lnTo>
                  <a:pt x="68" y="338"/>
                </a:lnTo>
                <a:lnTo>
                  <a:pt x="70" y="350"/>
                </a:lnTo>
                <a:lnTo>
                  <a:pt x="80" y="348"/>
                </a:lnTo>
                <a:lnTo>
                  <a:pt x="80" y="360"/>
                </a:lnTo>
                <a:lnTo>
                  <a:pt x="88" y="360"/>
                </a:lnTo>
                <a:lnTo>
                  <a:pt x="98" y="372"/>
                </a:lnTo>
                <a:lnTo>
                  <a:pt x="90" y="384"/>
                </a:lnTo>
                <a:lnTo>
                  <a:pt x="98" y="384"/>
                </a:lnTo>
                <a:lnTo>
                  <a:pt x="100" y="394"/>
                </a:lnTo>
                <a:lnTo>
                  <a:pt x="110" y="394"/>
                </a:lnTo>
                <a:lnTo>
                  <a:pt x="100" y="406"/>
                </a:lnTo>
                <a:lnTo>
                  <a:pt x="112" y="418"/>
                </a:lnTo>
                <a:lnTo>
                  <a:pt x="122" y="428"/>
                </a:lnTo>
                <a:lnTo>
                  <a:pt x="122" y="440"/>
                </a:lnTo>
                <a:lnTo>
                  <a:pt x="130" y="438"/>
                </a:lnTo>
                <a:lnTo>
                  <a:pt x="140" y="438"/>
                </a:lnTo>
                <a:lnTo>
                  <a:pt x="150" y="450"/>
                </a:lnTo>
                <a:lnTo>
                  <a:pt x="160" y="460"/>
                </a:lnTo>
                <a:lnTo>
                  <a:pt x="160" y="472"/>
                </a:lnTo>
                <a:lnTo>
                  <a:pt x="170" y="482"/>
                </a:lnTo>
                <a:lnTo>
                  <a:pt x="172" y="494"/>
                </a:lnTo>
                <a:lnTo>
                  <a:pt x="172" y="506"/>
                </a:lnTo>
                <a:lnTo>
                  <a:pt x="174" y="518"/>
                </a:lnTo>
                <a:lnTo>
                  <a:pt x="174" y="528"/>
                </a:lnTo>
                <a:lnTo>
                  <a:pt x="182" y="528"/>
                </a:lnTo>
                <a:lnTo>
                  <a:pt x="192" y="526"/>
                </a:lnTo>
                <a:lnTo>
                  <a:pt x="200" y="516"/>
                </a:lnTo>
                <a:lnTo>
                  <a:pt x="218" y="502"/>
                </a:lnTo>
                <a:lnTo>
                  <a:pt x="228" y="514"/>
                </a:lnTo>
                <a:lnTo>
                  <a:pt x="238" y="524"/>
                </a:lnTo>
                <a:lnTo>
                  <a:pt x="244" y="512"/>
                </a:lnTo>
                <a:lnTo>
                  <a:pt x="254" y="512"/>
                </a:lnTo>
                <a:lnTo>
                  <a:pt x="244" y="500"/>
                </a:lnTo>
                <a:lnTo>
                  <a:pt x="244" y="488"/>
                </a:lnTo>
                <a:lnTo>
                  <a:pt x="254" y="488"/>
                </a:lnTo>
                <a:lnTo>
                  <a:pt x="262" y="488"/>
                </a:lnTo>
                <a:lnTo>
                  <a:pt x="270" y="474"/>
                </a:lnTo>
                <a:lnTo>
                  <a:pt x="260" y="464"/>
                </a:lnTo>
                <a:lnTo>
                  <a:pt x="260" y="452"/>
                </a:lnTo>
                <a:lnTo>
                  <a:pt x="268" y="452"/>
                </a:lnTo>
                <a:lnTo>
                  <a:pt x="276" y="440"/>
                </a:lnTo>
                <a:lnTo>
                  <a:pt x="276" y="450"/>
                </a:lnTo>
                <a:lnTo>
                  <a:pt x="268" y="440"/>
                </a:lnTo>
                <a:lnTo>
                  <a:pt x="266" y="428"/>
                </a:lnTo>
                <a:lnTo>
                  <a:pt x="274" y="416"/>
                </a:lnTo>
                <a:lnTo>
                  <a:pt x="282" y="404"/>
                </a:lnTo>
                <a:lnTo>
                  <a:pt x="272" y="394"/>
                </a:lnTo>
                <a:lnTo>
                  <a:pt x="280" y="382"/>
                </a:lnTo>
                <a:lnTo>
                  <a:pt x="290" y="380"/>
                </a:lnTo>
                <a:lnTo>
                  <a:pt x="298" y="368"/>
                </a:lnTo>
                <a:lnTo>
                  <a:pt x="296" y="344"/>
                </a:lnTo>
                <a:lnTo>
                  <a:pt x="296" y="332"/>
                </a:lnTo>
                <a:lnTo>
                  <a:pt x="286" y="334"/>
                </a:lnTo>
                <a:lnTo>
                  <a:pt x="296" y="332"/>
                </a:lnTo>
                <a:lnTo>
                  <a:pt x="294" y="322"/>
                </a:lnTo>
                <a:lnTo>
                  <a:pt x="286" y="322"/>
                </a:lnTo>
                <a:lnTo>
                  <a:pt x="286" y="310"/>
                </a:lnTo>
                <a:lnTo>
                  <a:pt x="284" y="298"/>
                </a:lnTo>
                <a:lnTo>
                  <a:pt x="292" y="286"/>
                </a:lnTo>
                <a:lnTo>
                  <a:pt x="292" y="274"/>
                </a:lnTo>
                <a:lnTo>
                  <a:pt x="282" y="264"/>
                </a:lnTo>
                <a:lnTo>
                  <a:pt x="272" y="254"/>
                </a:lnTo>
                <a:lnTo>
                  <a:pt x="270" y="230"/>
                </a:lnTo>
                <a:lnTo>
                  <a:pt x="278" y="218"/>
                </a:lnTo>
                <a:lnTo>
                  <a:pt x="278" y="206"/>
                </a:lnTo>
                <a:lnTo>
                  <a:pt x="276" y="196"/>
                </a:lnTo>
                <a:lnTo>
                  <a:pt x="276" y="182"/>
                </a:lnTo>
                <a:lnTo>
                  <a:pt x="274" y="172"/>
                </a:lnTo>
                <a:lnTo>
                  <a:pt x="264" y="160"/>
                </a:lnTo>
                <a:lnTo>
                  <a:pt x="264" y="148"/>
                </a:lnTo>
                <a:lnTo>
                  <a:pt x="262" y="126"/>
                </a:lnTo>
                <a:lnTo>
                  <a:pt x="260" y="114"/>
                </a:lnTo>
                <a:lnTo>
                  <a:pt x="260" y="102"/>
                </a:lnTo>
                <a:lnTo>
                  <a:pt x="268" y="90"/>
                </a:lnTo>
                <a:lnTo>
                  <a:pt x="268" y="78"/>
                </a:lnTo>
                <a:lnTo>
                  <a:pt x="258" y="68"/>
                </a:lnTo>
                <a:lnTo>
                  <a:pt x="256" y="56"/>
                </a:lnTo>
                <a:lnTo>
                  <a:pt x="256" y="44"/>
                </a:lnTo>
                <a:lnTo>
                  <a:pt x="246" y="44"/>
                </a:lnTo>
                <a:lnTo>
                  <a:pt x="238" y="34"/>
                </a:lnTo>
                <a:lnTo>
                  <a:pt x="236" y="22"/>
                </a:lnTo>
                <a:lnTo>
                  <a:pt x="236" y="12"/>
                </a:lnTo>
                <a:lnTo>
                  <a:pt x="228" y="2"/>
                </a:lnTo>
                <a:lnTo>
                  <a:pt x="226" y="0"/>
                </a:lnTo>
                <a:lnTo>
                  <a:pt x="64" y="12"/>
                </a:lnTo>
                <a:lnTo>
                  <a:pt x="56" y="24"/>
                </a:lnTo>
                <a:lnTo>
                  <a:pt x="64" y="36"/>
                </a:lnTo>
                <a:lnTo>
                  <a:pt x="66" y="46"/>
                </a:lnTo>
                <a:lnTo>
                  <a:pt x="74" y="58"/>
                </a:lnTo>
                <a:lnTo>
                  <a:pt x="86" y="68"/>
                </a:lnTo>
                <a:lnTo>
                  <a:pt x="76" y="82"/>
                </a:lnTo>
                <a:lnTo>
                  <a:pt x="70" y="94"/>
                </a:lnTo>
                <a:lnTo>
                  <a:pt x="70" y="104"/>
                </a:lnTo>
                <a:lnTo>
                  <a:pt x="52" y="118"/>
                </a:lnTo>
                <a:lnTo>
                  <a:pt x="44" y="118"/>
                </a:lnTo>
                <a:lnTo>
                  <a:pt x="26" y="120"/>
                </a:lnTo>
                <a:lnTo>
                  <a:pt x="18" y="132"/>
                </a:lnTo>
                <a:lnTo>
                  <a:pt x="10" y="144"/>
                </a:lnTo>
                <a:lnTo>
                  <a:pt x="20" y="156"/>
                </a:lnTo>
                <a:lnTo>
                  <a:pt x="30" y="156"/>
                </a:lnTo>
                <a:lnTo>
                  <a:pt x="30" y="166"/>
                </a:lnTo>
                <a:lnTo>
                  <a:pt x="22" y="178"/>
                </a:lnTo>
                <a:lnTo>
                  <a:pt x="22" y="190"/>
                </a:lnTo>
                <a:lnTo>
                  <a:pt x="24" y="202"/>
                </a:lnTo>
                <a:lnTo>
                  <a:pt x="14" y="202"/>
                </a:lnTo>
                <a:lnTo>
                  <a:pt x="6" y="216"/>
                </a:lnTo>
                <a:lnTo>
                  <a:pt x="14" y="202"/>
                </a:lnTo>
                <a:close/>
              </a:path>
            </a:pathLst>
          </a:custGeom>
          <a:solidFill>
            <a:srgbClr val="72BE44"/>
          </a:solidFill>
          <a:ln w="3175">
            <a:solidFill>
              <a:schemeClr val="bg1"/>
            </a:solidFill>
            <a:round/>
            <a:headEnd/>
            <a:tailEnd/>
          </a:ln>
        </p:spPr>
        <p:txBody>
          <a:bodyPr/>
          <a:lstStyle/>
          <a:p>
            <a:pPr eaLnBrk="0" hangingPunct="0"/>
            <a:endParaRPr lang="en-US" dirty="0"/>
          </a:p>
        </p:txBody>
      </p:sp>
      <p:sp>
        <p:nvSpPr>
          <p:cNvPr id="42" name="Freeform 27"/>
          <p:cNvSpPr>
            <a:spLocks/>
          </p:cNvSpPr>
          <p:nvPr/>
        </p:nvSpPr>
        <p:spPr bwMode="auto">
          <a:xfrm>
            <a:off x="4430535" y="2698311"/>
            <a:ext cx="320327" cy="537148"/>
          </a:xfrm>
          <a:custGeom>
            <a:avLst/>
            <a:gdLst>
              <a:gd name="T0" fmla="*/ 8 w 242"/>
              <a:gd name="T1" fmla="*/ 396 h 406"/>
              <a:gd name="T2" fmla="*/ 14 w 242"/>
              <a:gd name="T3" fmla="*/ 372 h 406"/>
              <a:gd name="T4" fmla="*/ 12 w 242"/>
              <a:gd name="T5" fmla="*/ 350 h 406"/>
              <a:gd name="T6" fmla="*/ 30 w 242"/>
              <a:gd name="T7" fmla="*/ 336 h 406"/>
              <a:gd name="T8" fmla="*/ 36 w 242"/>
              <a:gd name="T9" fmla="*/ 300 h 406"/>
              <a:gd name="T10" fmla="*/ 26 w 242"/>
              <a:gd name="T11" fmla="*/ 290 h 406"/>
              <a:gd name="T12" fmla="*/ 34 w 242"/>
              <a:gd name="T13" fmla="*/ 278 h 406"/>
              <a:gd name="T14" fmla="*/ 26 w 242"/>
              <a:gd name="T15" fmla="*/ 266 h 406"/>
              <a:gd name="T16" fmla="*/ 32 w 242"/>
              <a:gd name="T17" fmla="*/ 242 h 406"/>
              <a:gd name="T18" fmla="*/ 22 w 242"/>
              <a:gd name="T19" fmla="*/ 220 h 406"/>
              <a:gd name="T20" fmla="*/ 10 w 242"/>
              <a:gd name="T21" fmla="*/ 186 h 406"/>
              <a:gd name="T22" fmla="*/ 18 w 242"/>
              <a:gd name="T23" fmla="*/ 162 h 406"/>
              <a:gd name="T24" fmla="*/ 16 w 242"/>
              <a:gd name="T25" fmla="*/ 138 h 406"/>
              <a:gd name="T26" fmla="*/ 4 w 242"/>
              <a:gd name="T27" fmla="*/ 116 h 406"/>
              <a:gd name="T28" fmla="*/ 2 w 242"/>
              <a:gd name="T29" fmla="*/ 82 h 406"/>
              <a:gd name="T30" fmla="*/ 0 w 242"/>
              <a:gd name="T31" fmla="*/ 58 h 406"/>
              <a:gd name="T32" fmla="*/ 8 w 242"/>
              <a:gd name="T33" fmla="*/ 34 h 406"/>
              <a:gd name="T34" fmla="*/ 16 w 242"/>
              <a:gd name="T35" fmla="*/ 36 h 406"/>
              <a:gd name="T36" fmla="*/ 44 w 242"/>
              <a:gd name="T37" fmla="*/ 34 h 406"/>
              <a:gd name="T38" fmla="*/ 52 w 242"/>
              <a:gd name="T39" fmla="*/ 20 h 406"/>
              <a:gd name="T40" fmla="*/ 60 w 242"/>
              <a:gd name="T41" fmla="*/ 8 h 406"/>
              <a:gd name="T42" fmla="*/ 52 w 242"/>
              <a:gd name="T43" fmla="*/ 8 h 406"/>
              <a:gd name="T44" fmla="*/ 106 w 242"/>
              <a:gd name="T45" fmla="*/ 4 h 406"/>
              <a:gd name="T46" fmla="*/ 168 w 242"/>
              <a:gd name="T47" fmla="*/ 0 h 406"/>
              <a:gd name="T48" fmla="*/ 212 w 242"/>
              <a:gd name="T49" fmla="*/ 102 h 406"/>
              <a:gd name="T50" fmla="*/ 226 w 242"/>
              <a:gd name="T51" fmla="*/ 182 h 406"/>
              <a:gd name="T52" fmla="*/ 228 w 242"/>
              <a:gd name="T53" fmla="*/ 204 h 406"/>
              <a:gd name="T54" fmla="*/ 230 w 242"/>
              <a:gd name="T55" fmla="*/ 228 h 406"/>
              <a:gd name="T56" fmla="*/ 232 w 242"/>
              <a:gd name="T57" fmla="*/ 252 h 406"/>
              <a:gd name="T58" fmla="*/ 232 w 242"/>
              <a:gd name="T59" fmla="*/ 252 h 406"/>
              <a:gd name="T60" fmla="*/ 224 w 242"/>
              <a:gd name="T61" fmla="*/ 264 h 406"/>
              <a:gd name="T62" fmla="*/ 224 w 242"/>
              <a:gd name="T63" fmla="*/ 274 h 406"/>
              <a:gd name="T64" fmla="*/ 198 w 242"/>
              <a:gd name="T65" fmla="*/ 290 h 406"/>
              <a:gd name="T66" fmla="*/ 192 w 242"/>
              <a:gd name="T67" fmla="*/ 302 h 406"/>
              <a:gd name="T68" fmla="*/ 174 w 242"/>
              <a:gd name="T69" fmla="*/ 326 h 406"/>
              <a:gd name="T70" fmla="*/ 166 w 242"/>
              <a:gd name="T71" fmla="*/ 338 h 406"/>
              <a:gd name="T72" fmla="*/ 158 w 242"/>
              <a:gd name="T73" fmla="*/ 350 h 406"/>
              <a:gd name="T74" fmla="*/ 140 w 242"/>
              <a:gd name="T75" fmla="*/ 352 h 406"/>
              <a:gd name="T76" fmla="*/ 130 w 242"/>
              <a:gd name="T77" fmla="*/ 340 h 406"/>
              <a:gd name="T78" fmla="*/ 122 w 242"/>
              <a:gd name="T79" fmla="*/ 364 h 406"/>
              <a:gd name="T80" fmla="*/ 114 w 242"/>
              <a:gd name="T81" fmla="*/ 376 h 406"/>
              <a:gd name="T82" fmla="*/ 96 w 242"/>
              <a:gd name="T83" fmla="*/ 366 h 406"/>
              <a:gd name="T84" fmla="*/ 88 w 242"/>
              <a:gd name="T85" fmla="*/ 390 h 406"/>
              <a:gd name="T86" fmla="*/ 70 w 242"/>
              <a:gd name="T87" fmla="*/ 392 h 406"/>
              <a:gd name="T88" fmla="*/ 52 w 242"/>
              <a:gd name="T89" fmla="*/ 382 h 406"/>
              <a:gd name="T90" fmla="*/ 16 w 242"/>
              <a:gd name="T91" fmla="*/ 396 h 4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2"/>
              <a:gd name="T139" fmla="*/ 0 h 406"/>
              <a:gd name="T140" fmla="*/ 242 w 242"/>
              <a:gd name="T141" fmla="*/ 406 h 40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2" h="406">
                <a:moveTo>
                  <a:pt x="16" y="406"/>
                </a:moveTo>
                <a:lnTo>
                  <a:pt x="8" y="396"/>
                </a:lnTo>
                <a:lnTo>
                  <a:pt x="6" y="384"/>
                </a:lnTo>
                <a:lnTo>
                  <a:pt x="14" y="372"/>
                </a:lnTo>
                <a:lnTo>
                  <a:pt x="22" y="360"/>
                </a:lnTo>
                <a:lnTo>
                  <a:pt x="12" y="350"/>
                </a:lnTo>
                <a:lnTo>
                  <a:pt x="20" y="338"/>
                </a:lnTo>
                <a:lnTo>
                  <a:pt x="30" y="336"/>
                </a:lnTo>
                <a:lnTo>
                  <a:pt x="38" y="324"/>
                </a:lnTo>
                <a:lnTo>
                  <a:pt x="36" y="300"/>
                </a:lnTo>
                <a:lnTo>
                  <a:pt x="36" y="288"/>
                </a:lnTo>
                <a:lnTo>
                  <a:pt x="26" y="290"/>
                </a:lnTo>
                <a:lnTo>
                  <a:pt x="36" y="288"/>
                </a:lnTo>
                <a:lnTo>
                  <a:pt x="34" y="278"/>
                </a:lnTo>
                <a:lnTo>
                  <a:pt x="26" y="278"/>
                </a:lnTo>
                <a:lnTo>
                  <a:pt x="26" y="266"/>
                </a:lnTo>
                <a:lnTo>
                  <a:pt x="24" y="254"/>
                </a:lnTo>
                <a:lnTo>
                  <a:pt x="32" y="242"/>
                </a:lnTo>
                <a:lnTo>
                  <a:pt x="32" y="230"/>
                </a:lnTo>
                <a:lnTo>
                  <a:pt x="22" y="220"/>
                </a:lnTo>
                <a:lnTo>
                  <a:pt x="12" y="210"/>
                </a:lnTo>
                <a:lnTo>
                  <a:pt x="10" y="186"/>
                </a:lnTo>
                <a:lnTo>
                  <a:pt x="18" y="174"/>
                </a:lnTo>
                <a:lnTo>
                  <a:pt x="18" y="162"/>
                </a:lnTo>
                <a:lnTo>
                  <a:pt x="16" y="152"/>
                </a:lnTo>
                <a:lnTo>
                  <a:pt x="16" y="138"/>
                </a:lnTo>
                <a:lnTo>
                  <a:pt x="14" y="128"/>
                </a:lnTo>
                <a:lnTo>
                  <a:pt x="4" y="116"/>
                </a:lnTo>
                <a:lnTo>
                  <a:pt x="4" y="104"/>
                </a:lnTo>
                <a:lnTo>
                  <a:pt x="2" y="82"/>
                </a:lnTo>
                <a:lnTo>
                  <a:pt x="0" y="70"/>
                </a:lnTo>
                <a:lnTo>
                  <a:pt x="0" y="58"/>
                </a:lnTo>
                <a:lnTo>
                  <a:pt x="8" y="46"/>
                </a:lnTo>
                <a:lnTo>
                  <a:pt x="8" y="34"/>
                </a:lnTo>
                <a:lnTo>
                  <a:pt x="8" y="36"/>
                </a:lnTo>
                <a:lnTo>
                  <a:pt x="16" y="36"/>
                </a:lnTo>
                <a:lnTo>
                  <a:pt x="34" y="34"/>
                </a:lnTo>
                <a:lnTo>
                  <a:pt x="44" y="34"/>
                </a:lnTo>
                <a:lnTo>
                  <a:pt x="42" y="22"/>
                </a:lnTo>
                <a:lnTo>
                  <a:pt x="52" y="20"/>
                </a:lnTo>
                <a:lnTo>
                  <a:pt x="52" y="10"/>
                </a:lnTo>
                <a:lnTo>
                  <a:pt x="60" y="8"/>
                </a:lnTo>
                <a:lnTo>
                  <a:pt x="52" y="10"/>
                </a:lnTo>
                <a:lnTo>
                  <a:pt x="52" y="8"/>
                </a:lnTo>
                <a:lnTo>
                  <a:pt x="78" y="6"/>
                </a:lnTo>
                <a:lnTo>
                  <a:pt x="106" y="4"/>
                </a:lnTo>
                <a:lnTo>
                  <a:pt x="142" y="2"/>
                </a:lnTo>
                <a:lnTo>
                  <a:pt x="168" y="0"/>
                </a:lnTo>
                <a:lnTo>
                  <a:pt x="198" y="10"/>
                </a:lnTo>
                <a:lnTo>
                  <a:pt x="212" y="102"/>
                </a:lnTo>
                <a:lnTo>
                  <a:pt x="226" y="172"/>
                </a:lnTo>
                <a:lnTo>
                  <a:pt x="226" y="182"/>
                </a:lnTo>
                <a:lnTo>
                  <a:pt x="238" y="194"/>
                </a:lnTo>
                <a:lnTo>
                  <a:pt x="228" y="204"/>
                </a:lnTo>
                <a:lnTo>
                  <a:pt x="240" y="216"/>
                </a:lnTo>
                <a:lnTo>
                  <a:pt x="230" y="228"/>
                </a:lnTo>
                <a:lnTo>
                  <a:pt x="230" y="240"/>
                </a:lnTo>
                <a:lnTo>
                  <a:pt x="232" y="252"/>
                </a:lnTo>
                <a:lnTo>
                  <a:pt x="242" y="250"/>
                </a:lnTo>
                <a:lnTo>
                  <a:pt x="232" y="252"/>
                </a:lnTo>
                <a:lnTo>
                  <a:pt x="224" y="252"/>
                </a:lnTo>
                <a:lnTo>
                  <a:pt x="224" y="264"/>
                </a:lnTo>
                <a:lnTo>
                  <a:pt x="232" y="262"/>
                </a:lnTo>
                <a:lnTo>
                  <a:pt x="224" y="274"/>
                </a:lnTo>
                <a:lnTo>
                  <a:pt x="208" y="288"/>
                </a:lnTo>
                <a:lnTo>
                  <a:pt x="198" y="290"/>
                </a:lnTo>
                <a:lnTo>
                  <a:pt x="190" y="290"/>
                </a:lnTo>
                <a:lnTo>
                  <a:pt x="192" y="302"/>
                </a:lnTo>
                <a:lnTo>
                  <a:pt x="182" y="314"/>
                </a:lnTo>
                <a:lnTo>
                  <a:pt x="174" y="326"/>
                </a:lnTo>
                <a:lnTo>
                  <a:pt x="166" y="326"/>
                </a:lnTo>
                <a:lnTo>
                  <a:pt x="166" y="338"/>
                </a:lnTo>
                <a:lnTo>
                  <a:pt x="168" y="350"/>
                </a:lnTo>
                <a:lnTo>
                  <a:pt x="158" y="350"/>
                </a:lnTo>
                <a:lnTo>
                  <a:pt x="150" y="362"/>
                </a:lnTo>
                <a:lnTo>
                  <a:pt x="140" y="352"/>
                </a:lnTo>
                <a:lnTo>
                  <a:pt x="132" y="352"/>
                </a:lnTo>
                <a:lnTo>
                  <a:pt x="130" y="340"/>
                </a:lnTo>
                <a:lnTo>
                  <a:pt x="122" y="354"/>
                </a:lnTo>
                <a:lnTo>
                  <a:pt x="122" y="364"/>
                </a:lnTo>
                <a:lnTo>
                  <a:pt x="124" y="376"/>
                </a:lnTo>
                <a:lnTo>
                  <a:pt x="114" y="376"/>
                </a:lnTo>
                <a:lnTo>
                  <a:pt x="106" y="378"/>
                </a:lnTo>
                <a:lnTo>
                  <a:pt x="96" y="366"/>
                </a:lnTo>
                <a:lnTo>
                  <a:pt x="88" y="378"/>
                </a:lnTo>
                <a:lnTo>
                  <a:pt x="88" y="390"/>
                </a:lnTo>
                <a:lnTo>
                  <a:pt x="80" y="392"/>
                </a:lnTo>
                <a:lnTo>
                  <a:pt x="70" y="392"/>
                </a:lnTo>
                <a:lnTo>
                  <a:pt x="60" y="380"/>
                </a:lnTo>
                <a:lnTo>
                  <a:pt x="52" y="382"/>
                </a:lnTo>
                <a:lnTo>
                  <a:pt x="34" y="394"/>
                </a:lnTo>
                <a:lnTo>
                  <a:pt x="16" y="396"/>
                </a:lnTo>
                <a:lnTo>
                  <a:pt x="16" y="406"/>
                </a:lnTo>
                <a:close/>
              </a:path>
            </a:pathLst>
          </a:custGeom>
          <a:solidFill>
            <a:srgbClr val="72BE44"/>
          </a:solidFill>
          <a:ln w="3175">
            <a:solidFill>
              <a:schemeClr val="bg1"/>
            </a:solidFill>
            <a:round/>
            <a:headEnd/>
            <a:tailEnd/>
          </a:ln>
        </p:spPr>
        <p:txBody>
          <a:bodyPr/>
          <a:lstStyle/>
          <a:p>
            <a:pPr eaLnBrk="0" hangingPunct="0"/>
            <a:endParaRPr lang="en-US" dirty="0"/>
          </a:p>
        </p:txBody>
      </p:sp>
      <p:sp>
        <p:nvSpPr>
          <p:cNvPr id="43" name="Freeform 28"/>
          <p:cNvSpPr>
            <a:spLocks/>
          </p:cNvSpPr>
          <p:nvPr/>
        </p:nvSpPr>
        <p:spPr bwMode="auto">
          <a:xfrm>
            <a:off x="4692027" y="2590446"/>
            <a:ext cx="426014" cy="478313"/>
          </a:xfrm>
          <a:custGeom>
            <a:avLst/>
            <a:gdLst>
              <a:gd name="T0" fmla="*/ 52 w 322"/>
              <a:gd name="T1" fmla="*/ 320 h 362"/>
              <a:gd name="T2" fmla="*/ 70 w 322"/>
              <a:gd name="T3" fmla="*/ 318 h 362"/>
              <a:gd name="T4" fmla="*/ 80 w 322"/>
              <a:gd name="T5" fmla="*/ 342 h 362"/>
              <a:gd name="T6" fmla="*/ 100 w 322"/>
              <a:gd name="T7" fmla="*/ 352 h 362"/>
              <a:gd name="T8" fmla="*/ 118 w 322"/>
              <a:gd name="T9" fmla="*/ 362 h 362"/>
              <a:gd name="T10" fmla="*/ 136 w 322"/>
              <a:gd name="T11" fmla="*/ 348 h 362"/>
              <a:gd name="T12" fmla="*/ 146 w 322"/>
              <a:gd name="T13" fmla="*/ 360 h 362"/>
              <a:gd name="T14" fmla="*/ 162 w 322"/>
              <a:gd name="T15" fmla="*/ 346 h 362"/>
              <a:gd name="T16" fmla="*/ 182 w 322"/>
              <a:gd name="T17" fmla="*/ 346 h 362"/>
              <a:gd name="T18" fmla="*/ 198 w 322"/>
              <a:gd name="T19" fmla="*/ 344 h 362"/>
              <a:gd name="T20" fmla="*/ 208 w 322"/>
              <a:gd name="T21" fmla="*/ 356 h 362"/>
              <a:gd name="T22" fmla="*/ 234 w 322"/>
              <a:gd name="T23" fmla="*/ 342 h 362"/>
              <a:gd name="T24" fmla="*/ 232 w 322"/>
              <a:gd name="T25" fmla="*/ 318 h 362"/>
              <a:gd name="T26" fmla="*/ 242 w 322"/>
              <a:gd name="T27" fmla="*/ 306 h 362"/>
              <a:gd name="T28" fmla="*/ 258 w 322"/>
              <a:gd name="T29" fmla="*/ 294 h 362"/>
              <a:gd name="T30" fmla="*/ 256 w 322"/>
              <a:gd name="T31" fmla="*/ 270 h 362"/>
              <a:gd name="T32" fmla="*/ 254 w 322"/>
              <a:gd name="T33" fmla="*/ 248 h 362"/>
              <a:gd name="T34" fmla="*/ 274 w 322"/>
              <a:gd name="T35" fmla="*/ 246 h 362"/>
              <a:gd name="T36" fmla="*/ 300 w 322"/>
              <a:gd name="T37" fmla="*/ 234 h 362"/>
              <a:gd name="T38" fmla="*/ 306 w 322"/>
              <a:gd name="T39" fmla="*/ 208 h 362"/>
              <a:gd name="T40" fmla="*/ 314 w 322"/>
              <a:gd name="T41" fmla="*/ 184 h 362"/>
              <a:gd name="T42" fmla="*/ 322 w 322"/>
              <a:gd name="T43" fmla="*/ 160 h 362"/>
              <a:gd name="T44" fmla="*/ 282 w 322"/>
              <a:gd name="T45" fmla="*/ 12 h 362"/>
              <a:gd name="T46" fmla="*/ 266 w 322"/>
              <a:gd name="T47" fmla="*/ 24 h 362"/>
              <a:gd name="T48" fmla="*/ 238 w 322"/>
              <a:gd name="T49" fmla="*/ 38 h 362"/>
              <a:gd name="T50" fmla="*/ 222 w 322"/>
              <a:gd name="T51" fmla="*/ 40 h 362"/>
              <a:gd name="T52" fmla="*/ 224 w 322"/>
              <a:gd name="T53" fmla="*/ 62 h 362"/>
              <a:gd name="T54" fmla="*/ 214 w 322"/>
              <a:gd name="T55" fmla="*/ 76 h 362"/>
              <a:gd name="T56" fmla="*/ 216 w 322"/>
              <a:gd name="T57" fmla="*/ 98 h 362"/>
              <a:gd name="T58" fmla="*/ 198 w 322"/>
              <a:gd name="T59" fmla="*/ 100 h 362"/>
              <a:gd name="T60" fmla="*/ 182 w 322"/>
              <a:gd name="T61" fmla="*/ 124 h 362"/>
              <a:gd name="T62" fmla="*/ 148 w 322"/>
              <a:gd name="T63" fmla="*/ 138 h 362"/>
              <a:gd name="T64" fmla="*/ 120 w 322"/>
              <a:gd name="T65" fmla="*/ 140 h 362"/>
              <a:gd name="T66" fmla="*/ 100 w 322"/>
              <a:gd name="T67" fmla="*/ 118 h 362"/>
              <a:gd name="T68" fmla="*/ 90 w 322"/>
              <a:gd name="T69" fmla="*/ 108 h 362"/>
              <a:gd name="T70" fmla="*/ 70 w 322"/>
              <a:gd name="T71" fmla="*/ 86 h 362"/>
              <a:gd name="T72" fmla="*/ 70 w 322"/>
              <a:gd name="T73" fmla="*/ 86 h 362"/>
              <a:gd name="T74" fmla="*/ 14 w 322"/>
              <a:gd name="T75" fmla="*/ 184 h 362"/>
              <a:gd name="T76" fmla="*/ 28 w 322"/>
              <a:gd name="T77" fmla="*/ 264 h 362"/>
              <a:gd name="T78" fmla="*/ 30 w 322"/>
              <a:gd name="T79" fmla="*/ 286 h 362"/>
              <a:gd name="T80" fmla="*/ 32 w 322"/>
              <a:gd name="T81" fmla="*/ 310 h 362"/>
              <a:gd name="T82" fmla="*/ 34 w 322"/>
              <a:gd name="T83" fmla="*/ 334 h 362"/>
              <a:gd name="T84" fmla="*/ 34 w 322"/>
              <a:gd name="T85" fmla="*/ 334 h 3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2"/>
              <a:gd name="T130" fmla="*/ 0 h 362"/>
              <a:gd name="T131" fmla="*/ 322 w 322"/>
              <a:gd name="T132" fmla="*/ 362 h 3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2" h="362">
                <a:moveTo>
                  <a:pt x="52" y="332"/>
                </a:moveTo>
                <a:lnTo>
                  <a:pt x="52" y="320"/>
                </a:lnTo>
                <a:lnTo>
                  <a:pt x="60" y="320"/>
                </a:lnTo>
                <a:lnTo>
                  <a:pt x="70" y="318"/>
                </a:lnTo>
                <a:lnTo>
                  <a:pt x="80" y="330"/>
                </a:lnTo>
                <a:lnTo>
                  <a:pt x="80" y="342"/>
                </a:lnTo>
                <a:lnTo>
                  <a:pt x="90" y="352"/>
                </a:lnTo>
                <a:lnTo>
                  <a:pt x="100" y="352"/>
                </a:lnTo>
                <a:lnTo>
                  <a:pt x="108" y="350"/>
                </a:lnTo>
                <a:lnTo>
                  <a:pt x="118" y="362"/>
                </a:lnTo>
                <a:lnTo>
                  <a:pt x="128" y="362"/>
                </a:lnTo>
                <a:lnTo>
                  <a:pt x="136" y="348"/>
                </a:lnTo>
                <a:lnTo>
                  <a:pt x="144" y="348"/>
                </a:lnTo>
                <a:lnTo>
                  <a:pt x="146" y="360"/>
                </a:lnTo>
                <a:lnTo>
                  <a:pt x="154" y="360"/>
                </a:lnTo>
                <a:lnTo>
                  <a:pt x="162" y="346"/>
                </a:lnTo>
                <a:lnTo>
                  <a:pt x="170" y="334"/>
                </a:lnTo>
                <a:lnTo>
                  <a:pt x="182" y="346"/>
                </a:lnTo>
                <a:lnTo>
                  <a:pt x="190" y="344"/>
                </a:lnTo>
                <a:lnTo>
                  <a:pt x="198" y="344"/>
                </a:lnTo>
                <a:lnTo>
                  <a:pt x="208" y="344"/>
                </a:lnTo>
                <a:lnTo>
                  <a:pt x="208" y="356"/>
                </a:lnTo>
                <a:lnTo>
                  <a:pt x="226" y="354"/>
                </a:lnTo>
                <a:lnTo>
                  <a:pt x="234" y="342"/>
                </a:lnTo>
                <a:lnTo>
                  <a:pt x="234" y="330"/>
                </a:lnTo>
                <a:lnTo>
                  <a:pt x="232" y="318"/>
                </a:lnTo>
                <a:lnTo>
                  <a:pt x="232" y="306"/>
                </a:lnTo>
                <a:lnTo>
                  <a:pt x="242" y="306"/>
                </a:lnTo>
                <a:lnTo>
                  <a:pt x="258" y="304"/>
                </a:lnTo>
                <a:lnTo>
                  <a:pt x="258" y="294"/>
                </a:lnTo>
                <a:lnTo>
                  <a:pt x="248" y="282"/>
                </a:lnTo>
                <a:lnTo>
                  <a:pt x="256" y="270"/>
                </a:lnTo>
                <a:lnTo>
                  <a:pt x="266" y="260"/>
                </a:lnTo>
                <a:lnTo>
                  <a:pt x="254" y="248"/>
                </a:lnTo>
                <a:lnTo>
                  <a:pt x="264" y="248"/>
                </a:lnTo>
                <a:lnTo>
                  <a:pt x="274" y="246"/>
                </a:lnTo>
                <a:lnTo>
                  <a:pt x="290" y="234"/>
                </a:lnTo>
                <a:lnTo>
                  <a:pt x="300" y="234"/>
                </a:lnTo>
                <a:lnTo>
                  <a:pt x="308" y="220"/>
                </a:lnTo>
                <a:lnTo>
                  <a:pt x="306" y="208"/>
                </a:lnTo>
                <a:lnTo>
                  <a:pt x="314" y="196"/>
                </a:lnTo>
                <a:lnTo>
                  <a:pt x="314" y="184"/>
                </a:lnTo>
                <a:lnTo>
                  <a:pt x="322" y="172"/>
                </a:lnTo>
                <a:lnTo>
                  <a:pt x="322" y="160"/>
                </a:lnTo>
                <a:lnTo>
                  <a:pt x="292" y="0"/>
                </a:lnTo>
                <a:lnTo>
                  <a:pt x="282" y="12"/>
                </a:lnTo>
                <a:lnTo>
                  <a:pt x="274" y="24"/>
                </a:lnTo>
                <a:lnTo>
                  <a:pt x="266" y="24"/>
                </a:lnTo>
                <a:lnTo>
                  <a:pt x="258" y="38"/>
                </a:lnTo>
                <a:lnTo>
                  <a:pt x="238" y="38"/>
                </a:lnTo>
                <a:lnTo>
                  <a:pt x="230" y="40"/>
                </a:lnTo>
                <a:lnTo>
                  <a:pt x="222" y="40"/>
                </a:lnTo>
                <a:lnTo>
                  <a:pt x="222" y="50"/>
                </a:lnTo>
                <a:lnTo>
                  <a:pt x="224" y="62"/>
                </a:lnTo>
                <a:lnTo>
                  <a:pt x="214" y="64"/>
                </a:lnTo>
                <a:lnTo>
                  <a:pt x="214" y="76"/>
                </a:lnTo>
                <a:lnTo>
                  <a:pt x="216" y="86"/>
                </a:lnTo>
                <a:lnTo>
                  <a:pt x="216" y="98"/>
                </a:lnTo>
                <a:lnTo>
                  <a:pt x="208" y="98"/>
                </a:lnTo>
                <a:lnTo>
                  <a:pt x="198" y="100"/>
                </a:lnTo>
                <a:lnTo>
                  <a:pt x="190" y="112"/>
                </a:lnTo>
                <a:lnTo>
                  <a:pt x="182" y="124"/>
                </a:lnTo>
                <a:lnTo>
                  <a:pt x="184" y="136"/>
                </a:lnTo>
                <a:lnTo>
                  <a:pt x="148" y="138"/>
                </a:lnTo>
                <a:lnTo>
                  <a:pt x="130" y="140"/>
                </a:lnTo>
                <a:lnTo>
                  <a:pt x="120" y="140"/>
                </a:lnTo>
                <a:lnTo>
                  <a:pt x="100" y="130"/>
                </a:lnTo>
                <a:lnTo>
                  <a:pt x="100" y="118"/>
                </a:lnTo>
                <a:lnTo>
                  <a:pt x="100" y="106"/>
                </a:lnTo>
                <a:lnTo>
                  <a:pt x="90" y="108"/>
                </a:lnTo>
                <a:lnTo>
                  <a:pt x="80" y="86"/>
                </a:lnTo>
                <a:lnTo>
                  <a:pt x="70" y="86"/>
                </a:lnTo>
                <a:lnTo>
                  <a:pt x="70" y="74"/>
                </a:lnTo>
                <a:lnTo>
                  <a:pt x="70" y="86"/>
                </a:lnTo>
                <a:lnTo>
                  <a:pt x="0" y="92"/>
                </a:lnTo>
                <a:lnTo>
                  <a:pt x="14" y="184"/>
                </a:lnTo>
                <a:lnTo>
                  <a:pt x="28" y="254"/>
                </a:lnTo>
                <a:lnTo>
                  <a:pt x="28" y="264"/>
                </a:lnTo>
                <a:lnTo>
                  <a:pt x="40" y="276"/>
                </a:lnTo>
                <a:lnTo>
                  <a:pt x="30" y="286"/>
                </a:lnTo>
                <a:lnTo>
                  <a:pt x="42" y="298"/>
                </a:lnTo>
                <a:lnTo>
                  <a:pt x="32" y="310"/>
                </a:lnTo>
                <a:lnTo>
                  <a:pt x="32" y="322"/>
                </a:lnTo>
                <a:lnTo>
                  <a:pt x="34" y="334"/>
                </a:lnTo>
                <a:lnTo>
                  <a:pt x="44" y="332"/>
                </a:lnTo>
                <a:lnTo>
                  <a:pt x="34" y="334"/>
                </a:lnTo>
                <a:lnTo>
                  <a:pt x="52" y="332"/>
                </a:lnTo>
                <a:close/>
              </a:path>
            </a:pathLst>
          </a:custGeom>
          <a:solidFill>
            <a:srgbClr val="72BE44"/>
          </a:solidFill>
          <a:ln w="3175">
            <a:solidFill>
              <a:schemeClr val="bg1"/>
            </a:solidFill>
            <a:round/>
            <a:headEnd/>
            <a:tailEnd/>
          </a:ln>
        </p:spPr>
        <p:txBody>
          <a:bodyPr/>
          <a:lstStyle/>
          <a:p>
            <a:pPr eaLnBrk="0" hangingPunct="0"/>
            <a:endParaRPr lang="en-US" dirty="0"/>
          </a:p>
        </p:txBody>
      </p:sp>
      <p:sp>
        <p:nvSpPr>
          <p:cNvPr id="44" name="Freeform 29"/>
          <p:cNvSpPr>
            <a:spLocks/>
          </p:cNvSpPr>
          <p:nvPr/>
        </p:nvSpPr>
        <p:spPr bwMode="auto">
          <a:xfrm>
            <a:off x="5078818" y="2476043"/>
            <a:ext cx="579640" cy="386790"/>
          </a:xfrm>
          <a:custGeom>
            <a:avLst/>
            <a:gdLst>
              <a:gd name="T0" fmla="*/ 42 w 438"/>
              <a:gd name="T1" fmla="*/ 48 h 292"/>
              <a:gd name="T2" fmla="*/ 34 w 438"/>
              <a:gd name="T3" fmla="*/ 60 h 292"/>
              <a:gd name="T4" fmla="*/ 24 w 438"/>
              <a:gd name="T5" fmla="*/ 60 h 292"/>
              <a:gd name="T6" fmla="*/ 6 w 438"/>
              <a:gd name="T7" fmla="*/ 74 h 292"/>
              <a:gd name="T8" fmla="*/ 0 w 438"/>
              <a:gd name="T9" fmla="*/ 86 h 292"/>
              <a:gd name="T10" fmla="*/ 30 w 438"/>
              <a:gd name="T11" fmla="*/ 246 h 292"/>
              <a:gd name="T12" fmla="*/ 42 w 438"/>
              <a:gd name="T13" fmla="*/ 292 h 292"/>
              <a:gd name="T14" fmla="*/ 364 w 438"/>
              <a:gd name="T15" fmla="*/ 222 h 292"/>
              <a:gd name="T16" fmla="*/ 362 w 438"/>
              <a:gd name="T17" fmla="*/ 222 h 292"/>
              <a:gd name="T18" fmla="*/ 372 w 438"/>
              <a:gd name="T19" fmla="*/ 210 h 292"/>
              <a:gd name="T20" fmla="*/ 380 w 438"/>
              <a:gd name="T21" fmla="*/ 198 h 292"/>
              <a:gd name="T22" fmla="*/ 388 w 438"/>
              <a:gd name="T23" fmla="*/ 186 h 292"/>
              <a:gd name="T24" fmla="*/ 406 w 438"/>
              <a:gd name="T25" fmla="*/ 184 h 292"/>
              <a:gd name="T26" fmla="*/ 414 w 438"/>
              <a:gd name="T27" fmla="*/ 172 h 292"/>
              <a:gd name="T28" fmla="*/ 432 w 438"/>
              <a:gd name="T29" fmla="*/ 170 h 292"/>
              <a:gd name="T30" fmla="*/ 430 w 438"/>
              <a:gd name="T31" fmla="*/ 160 h 292"/>
              <a:gd name="T32" fmla="*/ 438 w 438"/>
              <a:gd name="T33" fmla="*/ 146 h 292"/>
              <a:gd name="T34" fmla="*/ 430 w 438"/>
              <a:gd name="T35" fmla="*/ 136 h 292"/>
              <a:gd name="T36" fmla="*/ 420 w 438"/>
              <a:gd name="T37" fmla="*/ 136 h 292"/>
              <a:gd name="T38" fmla="*/ 420 w 438"/>
              <a:gd name="T39" fmla="*/ 124 h 292"/>
              <a:gd name="T40" fmla="*/ 402 w 438"/>
              <a:gd name="T41" fmla="*/ 126 h 292"/>
              <a:gd name="T42" fmla="*/ 400 w 438"/>
              <a:gd name="T43" fmla="*/ 114 h 292"/>
              <a:gd name="T44" fmla="*/ 390 w 438"/>
              <a:gd name="T45" fmla="*/ 114 h 292"/>
              <a:gd name="T46" fmla="*/ 382 w 438"/>
              <a:gd name="T47" fmla="*/ 116 h 292"/>
              <a:gd name="T48" fmla="*/ 380 w 438"/>
              <a:gd name="T49" fmla="*/ 104 h 292"/>
              <a:gd name="T50" fmla="*/ 390 w 438"/>
              <a:gd name="T51" fmla="*/ 92 h 292"/>
              <a:gd name="T52" fmla="*/ 372 w 438"/>
              <a:gd name="T53" fmla="*/ 94 h 292"/>
              <a:gd name="T54" fmla="*/ 380 w 438"/>
              <a:gd name="T55" fmla="*/ 82 h 292"/>
              <a:gd name="T56" fmla="*/ 388 w 438"/>
              <a:gd name="T57" fmla="*/ 68 h 292"/>
              <a:gd name="T58" fmla="*/ 406 w 438"/>
              <a:gd name="T59" fmla="*/ 68 h 292"/>
              <a:gd name="T60" fmla="*/ 404 w 438"/>
              <a:gd name="T61" fmla="*/ 44 h 292"/>
              <a:gd name="T62" fmla="*/ 414 w 438"/>
              <a:gd name="T63" fmla="*/ 44 h 292"/>
              <a:gd name="T64" fmla="*/ 412 w 438"/>
              <a:gd name="T65" fmla="*/ 32 h 292"/>
              <a:gd name="T66" fmla="*/ 376 w 438"/>
              <a:gd name="T67" fmla="*/ 34 h 292"/>
              <a:gd name="T68" fmla="*/ 364 w 438"/>
              <a:gd name="T69" fmla="*/ 0 h 292"/>
              <a:gd name="T70" fmla="*/ 134 w 438"/>
              <a:gd name="T71" fmla="*/ 64 h 292"/>
              <a:gd name="T72" fmla="*/ 62 w 438"/>
              <a:gd name="T73" fmla="*/ 70 h 292"/>
              <a:gd name="T74" fmla="*/ 52 w 438"/>
              <a:gd name="T75" fmla="*/ 58 h 292"/>
              <a:gd name="T76" fmla="*/ 42 w 438"/>
              <a:gd name="T77" fmla="*/ 48 h 29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38"/>
              <a:gd name="T118" fmla="*/ 0 h 292"/>
              <a:gd name="T119" fmla="*/ 438 w 438"/>
              <a:gd name="T120" fmla="*/ 292 h 29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38" h="292">
                <a:moveTo>
                  <a:pt x="42" y="48"/>
                </a:moveTo>
                <a:lnTo>
                  <a:pt x="34" y="60"/>
                </a:lnTo>
                <a:lnTo>
                  <a:pt x="24" y="60"/>
                </a:lnTo>
                <a:lnTo>
                  <a:pt x="6" y="74"/>
                </a:lnTo>
                <a:lnTo>
                  <a:pt x="0" y="86"/>
                </a:lnTo>
                <a:lnTo>
                  <a:pt x="30" y="246"/>
                </a:lnTo>
                <a:lnTo>
                  <a:pt x="42" y="292"/>
                </a:lnTo>
                <a:lnTo>
                  <a:pt x="364" y="222"/>
                </a:lnTo>
                <a:lnTo>
                  <a:pt x="362" y="222"/>
                </a:lnTo>
                <a:lnTo>
                  <a:pt x="372" y="210"/>
                </a:lnTo>
                <a:lnTo>
                  <a:pt x="380" y="198"/>
                </a:lnTo>
                <a:lnTo>
                  <a:pt x="388" y="186"/>
                </a:lnTo>
                <a:lnTo>
                  <a:pt x="406" y="184"/>
                </a:lnTo>
                <a:lnTo>
                  <a:pt x="414" y="172"/>
                </a:lnTo>
                <a:lnTo>
                  <a:pt x="432" y="170"/>
                </a:lnTo>
                <a:lnTo>
                  <a:pt x="430" y="160"/>
                </a:lnTo>
                <a:lnTo>
                  <a:pt x="438" y="146"/>
                </a:lnTo>
                <a:lnTo>
                  <a:pt x="430" y="136"/>
                </a:lnTo>
                <a:lnTo>
                  <a:pt x="420" y="136"/>
                </a:lnTo>
                <a:lnTo>
                  <a:pt x="420" y="124"/>
                </a:lnTo>
                <a:lnTo>
                  <a:pt x="402" y="126"/>
                </a:lnTo>
                <a:lnTo>
                  <a:pt x="400" y="114"/>
                </a:lnTo>
                <a:lnTo>
                  <a:pt x="390" y="114"/>
                </a:lnTo>
                <a:lnTo>
                  <a:pt x="382" y="116"/>
                </a:lnTo>
                <a:lnTo>
                  <a:pt x="380" y="104"/>
                </a:lnTo>
                <a:lnTo>
                  <a:pt x="390" y="92"/>
                </a:lnTo>
                <a:lnTo>
                  <a:pt x="372" y="94"/>
                </a:lnTo>
                <a:lnTo>
                  <a:pt x="380" y="82"/>
                </a:lnTo>
                <a:lnTo>
                  <a:pt x="388" y="68"/>
                </a:lnTo>
                <a:lnTo>
                  <a:pt x="406" y="68"/>
                </a:lnTo>
                <a:lnTo>
                  <a:pt x="404" y="44"/>
                </a:lnTo>
                <a:lnTo>
                  <a:pt x="414" y="44"/>
                </a:lnTo>
                <a:lnTo>
                  <a:pt x="412" y="32"/>
                </a:lnTo>
                <a:lnTo>
                  <a:pt x="376" y="34"/>
                </a:lnTo>
                <a:lnTo>
                  <a:pt x="364" y="0"/>
                </a:lnTo>
                <a:lnTo>
                  <a:pt x="134" y="64"/>
                </a:lnTo>
                <a:lnTo>
                  <a:pt x="62" y="70"/>
                </a:lnTo>
                <a:lnTo>
                  <a:pt x="52" y="58"/>
                </a:lnTo>
                <a:lnTo>
                  <a:pt x="42" y="48"/>
                </a:lnTo>
                <a:close/>
              </a:path>
            </a:pathLst>
          </a:custGeom>
          <a:solidFill>
            <a:srgbClr val="72BE44"/>
          </a:solidFill>
          <a:ln w="3175">
            <a:solidFill>
              <a:schemeClr val="bg1"/>
            </a:solidFill>
            <a:round/>
            <a:headEnd/>
            <a:tailEnd/>
          </a:ln>
        </p:spPr>
        <p:txBody>
          <a:bodyPr/>
          <a:lstStyle/>
          <a:p>
            <a:pPr eaLnBrk="0" hangingPunct="0"/>
            <a:endParaRPr lang="en-US" dirty="0"/>
          </a:p>
        </p:txBody>
      </p:sp>
      <p:sp>
        <p:nvSpPr>
          <p:cNvPr id="45" name="Freeform 30"/>
          <p:cNvSpPr>
            <a:spLocks/>
          </p:cNvSpPr>
          <p:nvPr/>
        </p:nvSpPr>
        <p:spPr bwMode="auto">
          <a:xfrm>
            <a:off x="5145279" y="2055477"/>
            <a:ext cx="729998" cy="534968"/>
          </a:xfrm>
          <a:custGeom>
            <a:avLst/>
            <a:gdLst>
              <a:gd name="T0" fmla="*/ 10 w 552"/>
              <a:gd name="T1" fmla="*/ 364 h 404"/>
              <a:gd name="T2" fmla="*/ 18 w 552"/>
              <a:gd name="T3" fmla="*/ 340 h 404"/>
              <a:gd name="T4" fmla="*/ 44 w 552"/>
              <a:gd name="T5" fmla="*/ 326 h 404"/>
              <a:gd name="T6" fmla="*/ 32 w 552"/>
              <a:gd name="T7" fmla="*/ 292 h 404"/>
              <a:gd name="T8" fmla="*/ 30 w 552"/>
              <a:gd name="T9" fmla="*/ 258 h 404"/>
              <a:gd name="T10" fmla="*/ 46 w 552"/>
              <a:gd name="T11" fmla="*/ 244 h 404"/>
              <a:gd name="T12" fmla="*/ 74 w 552"/>
              <a:gd name="T13" fmla="*/ 242 h 404"/>
              <a:gd name="T14" fmla="*/ 100 w 552"/>
              <a:gd name="T15" fmla="*/ 240 h 404"/>
              <a:gd name="T16" fmla="*/ 136 w 552"/>
              <a:gd name="T17" fmla="*/ 238 h 404"/>
              <a:gd name="T18" fmla="*/ 174 w 552"/>
              <a:gd name="T19" fmla="*/ 234 h 404"/>
              <a:gd name="T20" fmla="*/ 190 w 552"/>
              <a:gd name="T21" fmla="*/ 234 h 404"/>
              <a:gd name="T22" fmla="*/ 208 w 552"/>
              <a:gd name="T23" fmla="*/ 222 h 404"/>
              <a:gd name="T24" fmla="*/ 216 w 552"/>
              <a:gd name="T25" fmla="*/ 198 h 404"/>
              <a:gd name="T26" fmla="*/ 206 w 552"/>
              <a:gd name="T27" fmla="*/ 174 h 404"/>
              <a:gd name="T28" fmla="*/ 210 w 552"/>
              <a:gd name="T29" fmla="*/ 128 h 404"/>
              <a:gd name="T30" fmla="*/ 236 w 552"/>
              <a:gd name="T31" fmla="*/ 92 h 404"/>
              <a:gd name="T32" fmla="*/ 250 w 552"/>
              <a:gd name="T33" fmla="*/ 54 h 404"/>
              <a:gd name="T34" fmla="*/ 276 w 552"/>
              <a:gd name="T35" fmla="*/ 30 h 404"/>
              <a:gd name="T36" fmla="*/ 302 w 552"/>
              <a:gd name="T37" fmla="*/ 16 h 404"/>
              <a:gd name="T38" fmla="*/ 330 w 552"/>
              <a:gd name="T39" fmla="*/ 14 h 404"/>
              <a:gd name="T40" fmla="*/ 346 w 552"/>
              <a:gd name="T41" fmla="*/ 2 h 404"/>
              <a:gd name="T42" fmla="*/ 356 w 552"/>
              <a:gd name="T43" fmla="*/ 12 h 404"/>
              <a:gd name="T44" fmla="*/ 368 w 552"/>
              <a:gd name="T45" fmla="*/ 46 h 404"/>
              <a:gd name="T46" fmla="*/ 360 w 552"/>
              <a:gd name="T47" fmla="*/ 70 h 404"/>
              <a:gd name="T48" fmla="*/ 380 w 552"/>
              <a:gd name="T49" fmla="*/ 92 h 404"/>
              <a:gd name="T50" fmla="*/ 392 w 552"/>
              <a:gd name="T51" fmla="*/ 126 h 404"/>
              <a:gd name="T52" fmla="*/ 394 w 552"/>
              <a:gd name="T53" fmla="*/ 160 h 404"/>
              <a:gd name="T54" fmla="*/ 404 w 552"/>
              <a:gd name="T55" fmla="*/ 184 h 404"/>
              <a:gd name="T56" fmla="*/ 416 w 552"/>
              <a:gd name="T57" fmla="*/ 216 h 404"/>
              <a:gd name="T58" fmla="*/ 410 w 552"/>
              <a:gd name="T59" fmla="*/ 264 h 404"/>
              <a:gd name="T60" fmla="*/ 414 w 552"/>
              <a:gd name="T61" fmla="*/ 300 h 404"/>
              <a:gd name="T62" fmla="*/ 434 w 552"/>
              <a:gd name="T63" fmla="*/ 322 h 404"/>
              <a:gd name="T64" fmla="*/ 452 w 552"/>
              <a:gd name="T65" fmla="*/ 332 h 404"/>
              <a:gd name="T66" fmla="*/ 456 w 552"/>
              <a:gd name="T67" fmla="*/ 342 h 404"/>
              <a:gd name="T68" fmla="*/ 440 w 552"/>
              <a:gd name="T69" fmla="*/ 370 h 404"/>
              <a:gd name="T70" fmla="*/ 448 w 552"/>
              <a:gd name="T71" fmla="*/ 378 h 404"/>
              <a:gd name="T72" fmla="*/ 490 w 552"/>
              <a:gd name="T73" fmla="*/ 352 h 404"/>
              <a:gd name="T74" fmla="*/ 508 w 552"/>
              <a:gd name="T75" fmla="*/ 352 h 404"/>
              <a:gd name="T76" fmla="*/ 524 w 552"/>
              <a:gd name="T77" fmla="*/ 326 h 404"/>
              <a:gd name="T78" fmla="*/ 552 w 552"/>
              <a:gd name="T79" fmla="*/ 324 h 404"/>
              <a:gd name="T80" fmla="*/ 526 w 552"/>
              <a:gd name="T81" fmla="*/ 338 h 404"/>
              <a:gd name="T82" fmla="*/ 508 w 552"/>
              <a:gd name="T83" fmla="*/ 362 h 404"/>
              <a:gd name="T84" fmla="*/ 484 w 552"/>
              <a:gd name="T85" fmla="*/ 388 h 404"/>
              <a:gd name="T86" fmla="*/ 448 w 552"/>
              <a:gd name="T87" fmla="*/ 402 h 404"/>
              <a:gd name="T88" fmla="*/ 430 w 552"/>
              <a:gd name="T89" fmla="*/ 404 h 404"/>
              <a:gd name="T90" fmla="*/ 402 w 552"/>
              <a:gd name="T91" fmla="*/ 382 h 404"/>
              <a:gd name="T92" fmla="*/ 374 w 552"/>
              <a:gd name="T93" fmla="*/ 372 h 404"/>
              <a:gd name="T94" fmla="*/ 364 w 552"/>
              <a:gd name="T95" fmla="*/ 362 h 404"/>
              <a:gd name="T96" fmla="*/ 326 w 552"/>
              <a:gd name="T97" fmla="*/ 352 h 404"/>
              <a:gd name="T98" fmla="*/ 84 w 552"/>
              <a:gd name="T99" fmla="*/ 382 h 404"/>
              <a:gd name="T100" fmla="*/ 2 w 552"/>
              <a:gd name="T101" fmla="*/ 376 h 40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52"/>
              <a:gd name="T154" fmla="*/ 0 h 404"/>
              <a:gd name="T155" fmla="*/ 552 w 552"/>
              <a:gd name="T156" fmla="*/ 404 h 40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52" h="404">
                <a:moveTo>
                  <a:pt x="0" y="364"/>
                </a:moveTo>
                <a:lnTo>
                  <a:pt x="10" y="364"/>
                </a:lnTo>
                <a:lnTo>
                  <a:pt x="18" y="352"/>
                </a:lnTo>
                <a:lnTo>
                  <a:pt x="18" y="340"/>
                </a:lnTo>
                <a:lnTo>
                  <a:pt x="26" y="340"/>
                </a:lnTo>
                <a:lnTo>
                  <a:pt x="44" y="326"/>
                </a:lnTo>
                <a:lnTo>
                  <a:pt x="42" y="304"/>
                </a:lnTo>
                <a:lnTo>
                  <a:pt x="32" y="292"/>
                </a:lnTo>
                <a:lnTo>
                  <a:pt x="30" y="270"/>
                </a:lnTo>
                <a:lnTo>
                  <a:pt x="30" y="258"/>
                </a:lnTo>
                <a:lnTo>
                  <a:pt x="38" y="258"/>
                </a:lnTo>
                <a:lnTo>
                  <a:pt x="46" y="244"/>
                </a:lnTo>
                <a:lnTo>
                  <a:pt x="64" y="242"/>
                </a:lnTo>
                <a:lnTo>
                  <a:pt x="74" y="242"/>
                </a:lnTo>
                <a:lnTo>
                  <a:pt x="92" y="240"/>
                </a:lnTo>
                <a:lnTo>
                  <a:pt x="100" y="240"/>
                </a:lnTo>
                <a:lnTo>
                  <a:pt x="118" y="238"/>
                </a:lnTo>
                <a:lnTo>
                  <a:pt x="136" y="238"/>
                </a:lnTo>
                <a:lnTo>
                  <a:pt x="164" y="236"/>
                </a:lnTo>
                <a:lnTo>
                  <a:pt x="174" y="234"/>
                </a:lnTo>
                <a:lnTo>
                  <a:pt x="182" y="234"/>
                </a:lnTo>
                <a:lnTo>
                  <a:pt x="190" y="234"/>
                </a:lnTo>
                <a:lnTo>
                  <a:pt x="200" y="232"/>
                </a:lnTo>
                <a:lnTo>
                  <a:pt x="208" y="222"/>
                </a:lnTo>
                <a:lnTo>
                  <a:pt x="208" y="210"/>
                </a:lnTo>
                <a:lnTo>
                  <a:pt x="216" y="198"/>
                </a:lnTo>
                <a:lnTo>
                  <a:pt x="214" y="186"/>
                </a:lnTo>
                <a:lnTo>
                  <a:pt x="206" y="174"/>
                </a:lnTo>
                <a:lnTo>
                  <a:pt x="212" y="152"/>
                </a:lnTo>
                <a:lnTo>
                  <a:pt x="210" y="128"/>
                </a:lnTo>
                <a:lnTo>
                  <a:pt x="218" y="104"/>
                </a:lnTo>
                <a:lnTo>
                  <a:pt x="236" y="92"/>
                </a:lnTo>
                <a:lnTo>
                  <a:pt x="242" y="68"/>
                </a:lnTo>
                <a:lnTo>
                  <a:pt x="250" y="54"/>
                </a:lnTo>
                <a:lnTo>
                  <a:pt x="266" y="42"/>
                </a:lnTo>
                <a:lnTo>
                  <a:pt x="276" y="30"/>
                </a:lnTo>
                <a:lnTo>
                  <a:pt x="292" y="16"/>
                </a:lnTo>
                <a:lnTo>
                  <a:pt x="302" y="16"/>
                </a:lnTo>
                <a:lnTo>
                  <a:pt x="320" y="14"/>
                </a:lnTo>
                <a:lnTo>
                  <a:pt x="330" y="14"/>
                </a:lnTo>
                <a:lnTo>
                  <a:pt x="338" y="2"/>
                </a:lnTo>
                <a:lnTo>
                  <a:pt x="346" y="2"/>
                </a:lnTo>
                <a:lnTo>
                  <a:pt x="354" y="0"/>
                </a:lnTo>
                <a:lnTo>
                  <a:pt x="356" y="12"/>
                </a:lnTo>
                <a:lnTo>
                  <a:pt x="356" y="24"/>
                </a:lnTo>
                <a:lnTo>
                  <a:pt x="368" y="46"/>
                </a:lnTo>
                <a:lnTo>
                  <a:pt x="368" y="58"/>
                </a:lnTo>
                <a:lnTo>
                  <a:pt x="360" y="70"/>
                </a:lnTo>
                <a:lnTo>
                  <a:pt x="370" y="82"/>
                </a:lnTo>
                <a:lnTo>
                  <a:pt x="380" y="92"/>
                </a:lnTo>
                <a:lnTo>
                  <a:pt x="390" y="114"/>
                </a:lnTo>
                <a:lnTo>
                  <a:pt x="392" y="126"/>
                </a:lnTo>
                <a:lnTo>
                  <a:pt x="402" y="148"/>
                </a:lnTo>
                <a:lnTo>
                  <a:pt x="394" y="160"/>
                </a:lnTo>
                <a:lnTo>
                  <a:pt x="404" y="172"/>
                </a:lnTo>
                <a:lnTo>
                  <a:pt x="404" y="184"/>
                </a:lnTo>
                <a:lnTo>
                  <a:pt x="406" y="208"/>
                </a:lnTo>
                <a:lnTo>
                  <a:pt x="416" y="216"/>
                </a:lnTo>
                <a:lnTo>
                  <a:pt x="418" y="230"/>
                </a:lnTo>
                <a:lnTo>
                  <a:pt x="410" y="264"/>
                </a:lnTo>
                <a:lnTo>
                  <a:pt x="412" y="276"/>
                </a:lnTo>
                <a:lnTo>
                  <a:pt x="414" y="300"/>
                </a:lnTo>
                <a:lnTo>
                  <a:pt x="422" y="310"/>
                </a:lnTo>
                <a:lnTo>
                  <a:pt x="434" y="322"/>
                </a:lnTo>
                <a:lnTo>
                  <a:pt x="442" y="320"/>
                </a:lnTo>
                <a:lnTo>
                  <a:pt x="452" y="332"/>
                </a:lnTo>
                <a:lnTo>
                  <a:pt x="452" y="344"/>
                </a:lnTo>
                <a:lnTo>
                  <a:pt x="456" y="342"/>
                </a:lnTo>
                <a:lnTo>
                  <a:pt x="444" y="354"/>
                </a:lnTo>
                <a:lnTo>
                  <a:pt x="440" y="370"/>
                </a:lnTo>
                <a:lnTo>
                  <a:pt x="448" y="376"/>
                </a:lnTo>
                <a:lnTo>
                  <a:pt x="448" y="378"/>
                </a:lnTo>
                <a:lnTo>
                  <a:pt x="482" y="354"/>
                </a:lnTo>
                <a:lnTo>
                  <a:pt x="490" y="352"/>
                </a:lnTo>
                <a:lnTo>
                  <a:pt x="500" y="352"/>
                </a:lnTo>
                <a:lnTo>
                  <a:pt x="508" y="352"/>
                </a:lnTo>
                <a:lnTo>
                  <a:pt x="516" y="338"/>
                </a:lnTo>
                <a:lnTo>
                  <a:pt x="524" y="326"/>
                </a:lnTo>
                <a:lnTo>
                  <a:pt x="532" y="326"/>
                </a:lnTo>
                <a:lnTo>
                  <a:pt x="552" y="324"/>
                </a:lnTo>
                <a:lnTo>
                  <a:pt x="542" y="324"/>
                </a:lnTo>
                <a:lnTo>
                  <a:pt x="526" y="338"/>
                </a:lnTo>
                <a:lnTo>
                  <a:pt x="526" y="350"/>
                </a:lnTo>
                <a:lnTo>
                  <a:pt x="508" y="362"/>
                </a:lnTo>
                <a:lnTo>
                  <a:pt x="492" y="376"/>
                </a:lnTo>
                <a:lnTo>
                  <a:pt x="484" y="388"/>
                </a:lnTo>
                <a:lnTo>
                  <a:pt x="466" y="400"/>
                </a:lnTo>
                <a:lnTo>
                  <a:pt x="448" y="402"/>
                </a:lnTo>
                <a:lnTo>
                  <a:pt x="440" y="402"/>
                </a:lnTo>
                <a:lnTo>
                  <a:pt x="430" y="404"/>
                </a:lnTo>
                <a:lnTo>
                  <a:pt x="428" y="392"/>
                </a:lnTo>
                <a:lnTo>
                  <a:pt x="402" y="382"/>
                </a:lnTo>
                <a:lnTo>
                  <a:pt x="392" y="382"/>
                </a:lnTo>
                <a:lnTo>
                  <a:pt x="374" y="372"/>
                </a:lnTo>
                <a:lnTo>
                  <a:pt x="354" y="362"/>
                </a:lnTo>
                <a:lnTo>
                  <a:pt x="364" y="362"/>
                </a:lnTo>
                <a:lnTo>
                  <a:pt x="362" y="350"/>
                </a:lnTo>
                <a:lnTo>
                  <a:pt x="326" y="352"/>
                </a:lnTo>
                <a:lnTo>
                  <a:pt x="314" y="318"/>
                </a:lnTo>
                <a:lnTo>
                  <a:pt x="84" y="382"/>
                </a:lnTo>
                <a:lnTo>
                  <a:pt x="12" y="388"/>
                </a:lnTo>
                <a:lnTo>
                  <a:pt x="2" y="376"/>
                </a:lnTo>
                <a:lnTo>
                  <a:pt x="0" y="364"/>
                </a:lnTo>
                <a:close/>
              </a:path>
            </a:pathLst>
          </a:custGeom>
          <a:solidFill>
            <a:schemeClr val="accent2"/>
          </a:solidFill>
          <a:ln w="3175">
            <a:solidFill>
              <a:schemeClr val="bg1"/>
            </a:solidFill>
            <a:round/>
            <a:headEnd/>
            <a:tailEnd/>
          </a:ln>
        </p:spPr>
        <p:txBody>
          <a:bodyPr/>
          <a:lstStyle/>
          <a:p>
            <a:pPr eaLnBrk="0" hangingPunct="0"/>
            <a:endParaRPr lang="en-US" dirty="0"/>
          </a:p>
        </p:txBody>
      </p:sp>
      <p:sp>
        <p:nvSpPr>
          <p:cNvPr id="46" name="Freeform 31"/>
          <p:cNvSpPr>
            <a:spLocks/>
          </p:cNvSpPr>
          <p:nvPr/>
        </p:nvSpPr>
        <p:spPr bwMode="auto">
          <a:xfrm>
            <a:off x="5687875" y="2368177"/>
            <a:ext cx="187403" cy="187403"/>
          </a:xfrm>
          <a:custGeom>
            <a:avLst/>
            <a:gdLst>
              <a:gd name="T0" fmla="*/ 132 w 142"/>
              <a:gd name="T1" fmla="*/ 66 h 142"/>
              <a:gd name="T2" fmla="*/ 114 w 142"/>
              <a:gd name="T3" fmla="*/ 0 h 142"/>
              <a:gd name="T4" fmla="*/ 0 w 142"/>
              <a:gd name="T5" fmla="*/ 28 h 142"/>
              <a:gd name="T6" fmla="*/ 2 w 142"/>
              <a:gd name="T7" fmla="*/ 40 h 142"/>
              <a:gd name="T8" fmla="*/ 4 w 142"/>
              <a:gd name="T9" fmla="*/ 64 h 142"/>
              <a:gd name="T10" fmla="*/ 12 w 142"/>
              <a:gd name="T11" fmla="*/ 74 h 142"/>
              <a:gd name="T12" fmla="*/ 24 w 142"/>
              <a:gd name="T13" fmla="*/ 86 h 142"/>
              <a:gd name="T14" fmla="*/ 32 w 142"/>
              <a:gd name="T15" fmla="*/ 84 h 142"/>
              <a:gd name="T16" fmla="*/ 42 w 142"/>
              <a:gd name="T17" fmla="*/ 96 h 142"/>
              <a:gd name="T18" fmla="*/ 42 w 142"/>
              <a:gd name="T19" fmla="*/ 108 h 142"/>
              <a:gd name="T20" fmla="*/ 46 w 142"/>
              <a:gd name="T21" fmla="*/ 106 h 142"/>
              <a:gd name="T22" fmla="*/ 34 w 142"/>
              <a:gd name="T23" fmla="*/ 118 h 142"/>
              <a:gd name="T24" fmla="*/ 30 w 142"/>
              <a:gd name="T25" fmla="*/ 134 h 142"/>
              <a:gd name="T26" fmla="*/ 38 w 142"/>
              <a:gd name="T27" fmla="*/ 140 h 142"/>
              <a:gd name="T28" fmla="*/ 38 w 142"/>
              <a:gd name="T29" fmla="*/ 142 h 142"/>
              <a:gd name="T30" fmla="*/ 72 w 142"/>
              <a:gd name="T31" fmla="*/ 118 h 142"/>
              <a:gd name="T32" fmla="*/ 80 w 142"/>
              <a:gd name="T33" fmla="*/ 116 h 142"/>
              <a:gd name="T34" fmla="*/ 90 w 142"/>
              <a:gd name="T35" fmla="*/ 116 h 142"/>
              <a:gd name="T36" fmla="*/ 98 w 142"/>
              <a:gd name="T37" fmla="*/ 116 h 142"/>
              <a:gd name="T38" fmla="*/ 106 w 142"/>
              <a:gd name="T39" fmla="*/ 102 h 142"/>
              <a:gd name="T40" fmla="*/ 114 w 142"/>
              <a:gd name="T41" fmla="*/ 90 h 142"/>
              <a:gd name="T42" fmla="*/ 122 w 142"/>
              <a:gd name="T43" fmla="*/ 90 h 142"/>
              <a:gd name="T44" fmla="*/ 142 w 142"/>
              <a:gd name="T45" fmla="*/ 88 h 142"/>
              <a:gd name="T46" fmla="*/ 132 w 142"/>
              <a:gd name="T47" fmla="*/ 66 h 14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2"/>
              <a:gd name="T73" fmla="*/ 0 h 142"/>
              <a:gd name="T74" fmla="*/ 142 w 142"/>
              <a:gd name="T75" fmla="*/ 142 h 14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2" h="142">
                <a:moveTo>
                  <a:pt x="132" y="66"/>
                </a:moveTo>
                <a:lnTo>
                  <a:pt x="114" y="0"/>
                </a:lnTo>
                <a:lnTo>
                  <a:pt x="0" y="28"/>
                </a:lnTo>
                <a:lnTo>
                  <a:pt x="2" y="40"/>
                </a:lnTo>
                <a:lnTo>
                  <a:pt x="4" y="64"/>
                </a:lnTo>
                <a:lnTo>
                  <a:pt x="12" y="74"/>
                </a:lnTo>
                <a:lnTo>
                  <a:pt x="24" y="86"/>
                </a:lnTo>
                <a:lnTo>
                  <a:pt x="32" y="84"/>
                </a:lnTo>
                <a:lnTo>
                  <a:pt x="42" y="96"/>
                </a:lnTo>
                <a:lnTo>
                  <a:pt x="42" y="108"/>
                </a:lnTo>
                <a:lnTo>
                  <a:pt x="46" y="106"/>
                </a:lnTo>
                <a:lnTo>
                  <a:pt x="34" y="118"/>
                </a:lnTo>
                <a:lnTo>
                  <a:pt x="30" y="134"/>
                </a:lnTo>
                <a:lnTo>
                  <a:pt x="38" y="140"/>
                </a:lnTo>
                <a:lnTo>
                  <a:pt x="38" y="142"/>
                </a:lnTo>
                <a:lnTo>
                  <a:pt x="72" y="118"/>
                </a:lnTo>
                <a:lnTo>
                  <a:pt x="80" y="116"/>
                </a:lnTo>
                <a:lnTo>
                  <a:pt x="90" y="116"/>
                </a:lnTo>
                <a:lnTo>
                  <a:pt x="98" y="116"/>
                </a:lnTo>
                <a:lnTo>
                  <a:pt x="106" y="102"/>
                </a:lnTo>
                <a:lnTo>
                  <a:pt x="114" y="90"/>
                </a:lnTo>
                <a:lnTo>
                  <a:pt x="122" y="90"/>
                </a:lnTo>
                <a:lnTo>
                  <a:pt x="142" y="88"/>
                </a:lnTo>
                <a:lnTo>
                  <a:pt x="132" y="66"/>
                </a:lnTo>
                <a:close/>
              </a:path>
            </a:pathLst>
          </a:custGeom>
          <a:solidFill>
            <a:schemeClr val="accent2"/>
          </a:solidFill>
          <a:ln w="3175">
            <a:solidFill>
              <a:schemeClr val="bg1"/>
            </a:solidFill>
            <a:round/>
            <a:headEnd/>
            <a:tailEnd/>
          </a:ln>
        </p:spPr>
        <p:txBody>
          <a:bodyPr/>
          <a:lstStyle/>
          <a:p>
            <a:pPr eaLnBrk="0" hangingPunct="0"/>
            <a:endParaRPr lang="en-US" dirty="0"/>
          </a:p>
        </p:txBody>
      </p:sp>
      <p:sp>
        <p:nvSpPr>
          <p:cNvPr id="47" name="Freeform 32"/>
          <p:cNvSpPr>
            <a:spLocks/>
          </p:cNvSpPr>
          <p:nvPr/>
        </p:nvSpPr>
        <p:spPr bwMode="auto">
          <a:xfrm>
            <a:off x="5613786" y="1999909"/>
            <a:ext cx="157986" cy="331223"/>
          </a:xfrm>
          <a:custGeom>
            <a:avLst/>
            <a:gdLst>
              <a:gd name="T0" fmla="*/ 116 w 120"/>
              <a:gd name="T1" fmla="*/ 232 h 250"/>
              <a:gd name="T2" fmla="*/ 104 w 120"/>
              <a:gd name="T3" fmla="*/ 210 h 250"/>
              <a:gd name="T4" fmla="*/ 104 w 120"/>
              <a:gd name="T5" fmla="*/ 198 h 250"/>
              <a:gd name="T6" fmla="*/ 102 w 120"/>
              <a:gd name="T7" fmla="*/ 186 h 250"/>
              <a:gd name="T8" fmla="*/ 102 w 120"/>
              <a:gd name="T9" fmla="*/ 176 h 250"/>
              <a:gd name="T10" fmla="*/ 100 w 120"/>
              <a:gd name="T11" fmla="*/ 152 h 250"/>
              <a:gd name="T12" fmla="*/ 98 w 120"/>
              <a:gd name="T13" fmla="*/ 140 h 250"/>
              <a:gd name="T14" fmla="*/ 98 w 120"/>
              <a:gd name="T15" fmla="*/ 128 h 250"/>
              <a:gd name="T16" fmla="*/ 96 w 120"/>
              <a:gd name="T17" fmla="*/ 106 h 250"/>
              <a:gd name="T18" fmla="*/ 104 w 120"/>
              <a:gd name="T19" fmla="*/ 94 h 250"/>
              <a:gd name="T20" fmla="*/ 104 w 120"/>
              <a:gd name="T21" fmla="*/ 82 h 250"/>
              <a:gd name="T22" fmla="*/ 104 w 120"/>
              <a:gd name="T23" fmla="*/ 70 h 250"/>
              <a:gd name="T24" fmla="*/ 112 w 120"/>
              <a:gd name="T25" fmla="*/ 58 h 250"/>
              <a:gd name="T26" fmla="*/ 120 w 120"/>
              <a:gd name="T27" fmla="*/ 46 h 250"/>
              <a:gd name="T28" fmla="*/ 118 w 120"/>
              <a:gd name="T29" fmla="*/ 34 h 250"/>
              <a:gd name="T30" fmla="*/ 110 w 120"/>
              <a:gd name="T31" fmla="*/ 24 h 250"/>
              <a:gd name="T32" fmla="*/ 108 w 120"/>
              <a:gd name="T33" fmla="*/ 12 h 250"/>
              <a:gd name="T34" fmla="*/ 108 w 120"/>
              <a:gd name="T35" fmla="*/ 0 h 250"/>
              <a:gd name="T36" fmla="*/ 88 w 120"/>
              <a:gd name="T37" fmla="*/ 2 h 250"/>
              <a:gd name="T38" fmla="*/ 80 w 120"/>
              <a:gd name="T39" fmla="*/ 2 h 250"/>
              <a:gd name="T40" fmla="*/ 62 w 120"/>
              <a:gd name="T41" fmla="*/ 16 h 250"/>
              <a:gd name="T42" fmla="*/ 44 w 120"/>
              <a:gd name="T43" fmla="*/ 16 h 250"/>
              <a:gd name="T44" fmla="*/ 36 w 120"/>
              <a:gd name="T45" fmla="*/ 28 h 250"/>
              <a:gd name="T46" fmla="*/ 18 w 120"/>
              <a:gd name="T47" fmla="*/ 30 h 250"/>
              <a:gd name="T48" fmla="*/ 10 w 120"/>
              <a:gd name="T49" fmla="*/ 30 h 250"/>
              <a:gd name="T50" fmla="*/ 0 w 120"/>
              <a:gd name="T51" fmla="*/ 42 h 250"/>
              <a:gd name="T52" fmla="*/ 2 w 120"/>
              <a:gd name="T53" fmla="*/ 54 h 250"/>
              <a:gd name="T54" fmla="*/ 2 w 120"/>
              <a:gd name="T55" fmla="*/ 66 h 250"/>
              <a:gd name="T56" fmla="*/ 14 w 120"/>
              <a:gd name="T57" fmla="*/ 88 h 250"/>
              <a:gd name="T58" fmla="*/ 14 w 120"/>
              <a:gd name="T59" fmla="*/ 100 h 250"/>
              <a:gd name="T60" fmla="*/ 6 w 120"/>
              <a:gd name="T61" fmla="*/ 112 h 250"/>
              <a:gd name="T62" fmla="*/ 16 w 120"/>
              <a:gd name="T63" fmla="*/ 124 h 250"/>
              <a:gd name="T64" fmla="*/ 26 w 120"/>
              <a:gd name="T65" fmla="*/ 134 h 250"/>
              <a:gd name="T66" fmla="*/ 36 w 120"/>
              <a:gd name="T67" fmla="*/ 156 h 250"/>
              <a:gd name="T68" fmla="*/ 38 w 120"/>
              <a:gd name="T69" fmla="*/ 168 h 250"/>
              <a:gd name="T70" fmla="*/ 48 w 120"/>
              <a:gd name="T71" fmla="*/ 190 h 250"/>
              <a:gd name="T72" fmla="*/ 40 w 120"/>
              <a:gd name="T73" fmla="*/ 202 h 250"/>
              <a:gd name="T74" fmla="*/ 50 w 120"/>
              <a:gd name="T75" fmla="*/ 214 h 250"/>
              <a:gd name="T76" fmla="*/ 50 w 120"/>
              <a:gd name="T77" fmla="*/ 226 h 250"/>
              <a:gd name="T78" fmla="*/ 52 w 120"/>
              <a:gd name="T79" fmla="*/ 250 h 250"/>
              <a:gd name="T80" fmla="*/ 116 w 120"/>
              <a:gd name="T81" fmla="*/ 232 h 2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0"/>
              <a:gd name="T124" fmla="*/ 0 h 250"/>
              <a:gd name="T125" fmla="*/ 120 w 120"/>
              <a:gd name="T126" fmla="*/ 250 h 2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0" h="250">
                <a:moveTo>
                  <a:pt x="116" y="232"/>
                </a:moveTo>
                <a:lnTo>
                  <a:pt x="104" y="210"/>
                </a:lnTo>
                <a:lnTo>
                  <a:pt x="104" y="198"/>
                </a:lnTo>
                <a:lnTo>
                  <a:pt x="102" y="186"/>
                </a:lnTo>
                <a:lnTo>
                  <a:pt x="102" y="176"/>
                </a:lnTo>
                <a:lnTo>
                  <a:pt x="100" y="152"/>
                </a:lnTo>
                <a:lnTo>
                  <a:pt x="98" y="140"/>
                </a:lnTo>
                <a:lnTo>
                  <a:pt x="98" y="128"/>
                </a:lnTo>
                <a:lnTo>
                  <a:pt x="96" y="106"/>
                </a:lnTo>
                <a:lnTo>
                  <a:pt x="104" y="94"/>
                </a:lnTo>
                <a:lnTo>
                  <a:pt x="104" y="82"/>
                </a:lnTo>
                <a:lnTo>
                  <a:pt x="104" y="70"/>
                </a:lnTo>
                <a:lnTo>
                  <a:pt x="112" y="58"/>
                </a:lnTo>
                <a:lnTo>
                  <a:pt x="120" y="46"/>
                </a:lnTo>
                <a:lnTo>
                  <a:pt x="118" y="34"/>
                </a:lnTo>
                <a:lnTo>
                  <a:pt x="110" y="24"/>
                </a:lnTo>
                <a:lnTo>
                  <a:pt x="108" y="12"/>
                </a:lnTo>
                <a:lnTo>
                  <a:pt x="108" y="0"/>
                </a:lnTo>
                <a:lnTo>
                  <a:pt x="88" y="2"/>
                </a:lnTo>
                <a:lnTo>
                  <a:pt x="80" y="2"/>
                </a:lnTo>
                <a:lnTo>
                  <a:pt x="62" y="16"/>
                </a:lnTo>
                <a:lnTo>
                  <a:pt x="44" y="16"/>
                </a:lnTo>
                <a:lnTo>
                  <a:pt x="36" y="28"/>
                </a:lnTo>
                <a:lnTo>
                  <a:pt x="18" y="30"/>
                </a:lnTo>
                <a:lnTo>
                  <a:pt x="10" y="30"/>
                </a:lnTo>
                <a:lnTo>
                  <a:pt x="0" y="42"/>
                </a:lnTo>
                <a:lnTo>
                  <a:pt x="2" y="54"/>
                </a:lnTo>
                <a:lnTo>
                  <a:pt x="2" y="66"/>
                </a:lnTo>
                <a:lnTo>
                  <a:pt x="14" y="88"/>
                </a:lnTo>
                <a:lnTo>
                  <a:pt x="14" y="100"/>
                </a:lnTo>
                <a:lnTo>
                  <a:pt x="6" y="112"/>
                </a:lnTo>
                <a:lnTo>
                  <a:pt x="16" y="124"/>
                </a:lnTo>
                <a:lnTo>
                  <a:pt x="26" y="134"/>
                </a:lnTo>
                <a:lnTo>
                  <a:pt x="36" y="156"/>
                </a:lnTo>
                <a:lnTo>
                  <a:pt x="38" y="168"/>
                </a:lnTo>
                <a:lnTo>
                  <a:pt x="48" y="190"/>
                </a:lnTo>
                <a:lnTo>
                  <a:pt x="40" y="202"/>
                </a:lnTo>
                <a:lnTo>
                  <a:pt x="50" y="214"/>
                </a:lnTo>
                <a:lnTo>
                  <a:pt x="50" y="226"/>
                </a:lnTo>
                <a:lnTo>
                  <a:pt x="52" y="250"/>
                </a:lnTo>
                <a:lnTo>
                  <a:pt x="116" y="232"/>
                </a:lnTo>
                <a:close/>
              </a:path>
            </a:pathLst>
          </a:custGeom>
          <a:solidFill>
            <a:schemeClr val="accent2"/>
          </a:solidFill>
          <a:ln w="3175">
            <a:solidFill>
              <a:schemeClr val="bg1"/>
            </a:solidFill>
            <a:round/>
            <a:headEnd/>
            <a:tailEnd/>
          </a:ln>
        </p:spPr>
        <p:txBody>
          <a:bodyPr/>
          <a:lstStyle/>
          <a:p>
            <a:pPr eaLnBrk="0" hangingPunct="0"/>
            <a:endParaRPr lang="en-US" dirty="0"/>
          </a:p>
        </p:txBody>
      </p:sp>
      <p:sp>
        <p:nvSpPr>
          <p:cNvPr id="48" name="Freeform 33"/>
          <p:cNvSpPr>
            <a:spLocks/>
          </p:cNvSpPr>
          <p:nvPr/>
        </p:nvSpPr>
        <p:spPr bwMode="auto">
          <a:xfrm>
            <a:off x="5682428" y="1981387"/>
            <a:ext cx="222268" cy="349745"/>
          </a:xfrm>
          <a:custGeom>
            <a:avLst/>
            <a:gdLst>
              <a:gd name="T0" fmla="*/ 0 w 168"/>
              <a:gd name="T1" fmla="*/ 264 h 264"/>
              <a:gd name="T2" fmla="*/ 134 w 168"/>
              <a:gd name="T3" fmla="*/ 230 h 264"/>
              <a:gd name="T4" fmla="*/ 142 w 168"/>
              <a:gd name="T5" fmla="*/ 218 h 264"/>
              <a:gd name="T6" fmla="*/ 160 w 168"/>
              <a:gd name="T7" fmla="*/ 204 h 264"/>
              <a:gd name="T8" fmla="*/ 168 w 168"/>
              <a:gd name="T9" fmla="*/ 204 h 264"/>
              <a:gd name="T10" fmla="*/ 168 w 168"/>
              <a:gd name="T11" fmla="*/ 192 h 264"/>
              <a:gd name="T12" fmla="*/ 168 w 168"/>
              <a:gd name="T13" fmla="*/ 180 h 264"/>
              <a:gd name="T14" fmla="*/ 166 w 168"/>
              <a:gd name="T15" fmla="*/ 168 h 264"/>
              <a:gd name="T16" fmla="*/ 166 w 168"/>
              <a:gd name="T17" fmla="*/ 158 h 264"/>
              <a:gd name="T18" fmla="*/ 154 w 168"/>
              <a:gd name="T19" fmla="*/ 146 h 264"/>
              <a:gd name="T20" fmla="*/ 146 w 168"/>
              <a:gd name="T21" fmla="*/ 136 h 264"/>
              <a:gd name="T22" fmla="*/ 136 w 168"/>
              <a:gd name="T23" fmla="*/ 124 h 264"/>
              <a:gd name="T24" fmla="*/ 124 w 168"/>
              <a:gd name="T25" fmla="*/ 90 h 264"/>
              <a:gd name="T26" fmla="*/ 104 w 168"/>
              <a:gd name="T27" fmla="*/ 58 h 264"/>
              <a:gd name="T28" fmla="*/ 80 w 168"/>
              <a:gd name="T29" fmla="*/ 0 h 264"/>
              <a:gd name="T30" fmla="*/ 72 w 168"/>
              <a:gd name="T31" fmla="*/ 2 h 264"/>
              <a:gd name="T32" fmla="*/ 56 w 168"/>
              <a:gd name="T33" fmla="*/ 14 h 264"/>
              <a:gd name="T34" fmla="*/ 56 w 168"/>
              <a:gd name="T35" fmla="*/ 26 h 264"/>
              <a:gd name="T36" fmla="*/ 58 w 168"/>
              <a:gd name="T37" fmla="*/ 38 h 264"/>
              <a:gd name="T38" fmla="*/ 66 w 168"/>
              <a:gd name="T39" fmla="*/ 48 h 264"/>
              <a:gd name="T40" fmla="*/ 68 w 168"/>
              <a:gd name="T41" fmla="*/ 60 h 264"/>
              <a:gd name="T42" fmla="*/ 60 w 168"/>
              <a:gd name="T43" fmla="*/ 72 h 264"/>
              <a:gd name="T44" fmla="*/ 52 w 168"/>
              <a:gd name="T45" fmla="*/ 84 h 264"/>
              <a:gd name="T46" fmla="*/ 52 w 168"/>
              <a:gd name="T47" fmla="*/ 96 h 264"/>
              <a:gd name="T48" fmla="*/ 52 w 168"/>
              <a:gd name="T49" fmla="*/ 108 h 264"/>
              <a:gd name="T50" fmla="*/ 44 w 168"/>
              <a:gd name="T51" fmla="*/ 120 h 264"/>
              <a:gd name="T52" fmla="*/ 46 w 168"/>
              <a:gd name="T53" fmla="*/ 142 h 264"/>
              <a:gd name="T54" fmla="*/ 46 w 168"/>
              <a:gd name="T55" fmla="*/ 154 h 264"/>
              <a:gd name="T56" fmla="*/ 48 w 168"/>
              <a:gd name="T57" fmla="*/ 166 h 264"/>
              <a:gd name="T58" fmla="*/ 50 w 168"/>
              <a:gd name="T59" fmla="*/ 190 h 264"/>
              <a:gd name="T60" fmla="*/ 50 w 168"/>
              <a:gd name="T61" fmla="*/ 200 h 264"/>
              <a:gd name="T62" fmla="*/ 52 w 168"/>
              <a:gd name="T63" fmla="*/ 212 h 264"/>
              <a:gd name="T64" fmla="*/ 52 w 168"/>
              <a:gd name="T65" fmla="*/ 224 h 264"/>
              <a:gd name="T66" fmla="*/ 64 w 168"/>
              <a:gd name="T67" fmla="*/ 246 h 264"/>
              <a:gd name="T68" fmla="*/ 0 w 168"/>
              <a:gd name="T69" fmla="*/ 264 h 2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8"/>
              <a:gd name="T106" fmla="*/ 0 h 264"/>
              <a:gd name="T107" fmla="*/ 168 w 168"/>
              <a:gd name="T108" fmla="*/ 264 h 26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8" h="264">
                <a:moveTo>
                  <a:pt x="0" y="264"/>
                </a:moveTo>
                <a:lnTo>
                  <a:pt x="134" y="230"/>
                </a:lnTo>
                <a:lnTo>
                  <a:pt x="142" y="218"/>
                </a:lnTo>
                <a:lnTo>
                  <a:pt x="160" y="204"/>
                </a:lnTo>
                <a:lnTo>
                  <a:pt x="168" y="204"/>
                </a:lnTo>
                <a:lnTo>
                  <a:pt x="168" y="192"/>
                </a:lnTo>
                <a:lnTo>
                  <a:pt x="168" y="180"/>
                </a:lnTo>
                <a:lnTo>
                  <a:pt x="166" y="168"/>
                </a:lnTo>
                <a:lnTo>
                  <a:pt x="166" y="158"/>
                </a:lnTo>
                <a:lnTo>
                  <a:pt x="154" y="146"/>
                </a:lnTo>
                <a:lnTo>
                  <a:pt x="146" y="136"/>
                </a:lnTo>
                <a:lnTo>
                  <a:pt x="136" y="124"/>
                </a:lnTo>
                <a:lnTo>
                  <a:pt x="124" y="90"/>
                </a:lnTo>
                <a:lnTo>
                  <a:pt x="104" y="58"/>
                </a:lnTo>
                <a:lnTo>
                  <a:pt x="80" y="0"/>
                </a:lnTo>
                <a:lnTo>
                  <a:pt x="72" y="2"/>
                </a:lnTo>
                <a:lnTo>
                  <a:pt x="56" y="14"/>
                </a:lnTo>
                <a:lnTo>
                  <a:pt x="56" y="26"/>
                </a:lnTo>
                <a:lnTo>
                  <a:pt x="58" y="38"/>
                </a:lnTo>
                <a:lnTo>
                  <a:pt x="66" y="48"/>
                </a:lnTo>
                <a:lnTo>
                  <a:pt x="68" y="60"/>
                </a:lnTo>
                <a:lnTo>
                  <a:pt x="60" y="72"/>
                </a:lnTo>
                <a:lnTo>
                  <a:pt x="52" y="84"/>
                </a:lnTo>
                <a:lnTo>
                  <a:pt x="52" y="96"/>
                </a:lnTo>
                <a:lnTo>
                  <a:pt x="52" y="108"/>
                </a:lnTo>
                <a:lnTo>
                  <a:pt x="44" y="120"/>
                </a:lnTo>
                <a:lnTo>
                  <a:pt x="46" y="142"/>
                </a:lnTo>
                <a:lnTo>
                  <a:pt x="46" y="154"/>
                </a:lnTo>
                <a:lnTo>
                  <a:pt x="48" y="166"/>
                </a:lnTo>
                <a:lnTo>
                  <a:pt x="50" y="190"/>
                </a:lnTo>
                <a:lnTo>
                  <a:pt x="50" y="200"/>
                </a:lnTo>
                <a:lnTo>
                  <a:pt x="52" y="212"/>
                </a:lnTo>
                <a:lnTo>
                  <a:pt x="52" y="224"/>
                </a:lnTo>
                <a:lnTo>
                  <a:pt x="64" y="246"/>
                </a:lnTo>
                <a:lnTo>
                  <a:pt x="0" y="264"/>
                </a:lnTo>
                <a:close/>
              </a:path>
            </a:pathLst>
          </a:custGeom>
          <a:solidFill>
            <a:srgbClr val="72BE44"/>
          </a:solidFill>
          <a:ln w="3175">
            <a:solidFill>
              <a:schemeClr val="bg1"/>
            </a:solidFill>
            <a:round/>
            <a:headEnd/>
            <a:tailEnd/>
          </a:ln>
        </p:spPr>
        <p:txBody>
          <a:bodyPr/>
          <a:lstStyle/>
          <a:p>
            <a:pPr eaLnBrk="0" hangingPunct="0"/>
            <a:endParaRPr lang="en-US" dirty="0"/>
          </a:p>
        </p:txBody>
      </p:sp>
      <p:sp>
        <p:nvSpPr>
          <p:cNvPr id="49" name="Freeform 34"/>
          <p:cNvSpPr>
            <a:spLocks/>
          </p:cNvSpPr>
          <p:nvPr/>
        </p:nvSpPr>
        <p:spPr bwMode="auto">
          <a:xfrm>
            <a:off x="5788113" y="1634911"/>
            <a:ext cx="341030" cy="563297"/>
          </a:xfrm>
          <a:custGeom>
            <a:avLst/>
            <a:gdLst>
              <a:gd name="T0" fmla="*/ 84 w 258"/>
              <a:gd name="T1" fmla="*/ 408 h 426"/>
              <a:gd name="T2" fmla="*/ 92 w 258"/>
              <a:gd name="T3" fmla="*/ 396 h 426"/>
              <a:gd name="T4" fmla="*/ 100 w 258"/>
              <a:gd name="T5" fmla="*/ 372 h 426"/>
              <a:gd name="T6" fmla="*/ 108 w 258"/>
              <a:gd name="T7" fmla="*/ 360 h 426"/>
              <a:gd name="T8" fmla="*/ 126 w 258"/>
              <a:gd name="T9" fmla="*/ 346 h 426"/>
              <a:gd name="T10" fmla="*/ 134 w 258"/>
              <a:gd name="T11" fmla="*/ 334 h 426"/>
              <a:gd name="T12" fmla="*/ 142 w 258"/>
              <a:gd name="T13" fmla="*/ 322 h 426"/>
              <a:gd name="T14" fmla="*/ 158 w 258"/>
              <a:gd name="T15" fmla="*/ 310 h 426"/>
              <a:gd name="T16" fmla="*/ 158 w 258"/>
              <a:gd name="T17" fmla="*/ 286 h 426"/>
              <a:gd name="T18" fmla="*/ 164 w 258"/>
              <a:gd name="T19" fmla="*/ 262 h 426"/>
              <a:gd name="T20" fmla="*/ 184 w 258"/>
              <a:gd name="T21" fmla="*/ 272 h 426"/>
              <a:gd name="T22" fmla="*/ 192 w 258"/>
              <a:gd name="T23" fmla="*/ 248 h 426"/>
              <a:gd name="T24" fmla="*/ 218 w 258"/>
              <a:gd name="T25" fmla="*/ 246 h 426"/>
              <a:gd name="T26" fmla="*/ 234 w 258"/>
              <a:gd name="T27" fmla="*/ 222 h 426"/>
              <a:gd name="T28" fmla="*/ 242 w 258"/>
              <a:gd name="T29" fmla="*/ 198 h 426"/>
              <a:gd name="T30" fmla="*/ 250 w 258"/>
              <a:gd name="T31" fmla="*/ 186 h 426"/>
              <a:gd name="T32" fmla="*/ 238 w 258"/>
              <a:gd name="T33" fmla="*/ 162 h 426"/>
              <a:gd name="T34" fmla="*/ 212 w 258"/>
              <a:gd name="T35" fmla="*/ 164 h 426"/>
              <a:gd name="T36" fmla="*/ 200 w 258"/>
              <a:gd name="T37" fmla="*/ 142 h 426"/>
              <a:gd name="T38" fmla="*/ 184 w 258"/>
              <a:gd name="T39" fmla="*/ 144 h 426"/>
              <a:gd name="T40" fmla="*/ 174 w 258"/>
              <a:gd name="T41" fmla="*/ 144 h 426"/>
              <a:gd name="T42" fmla="*/ 156 w 258"/>
              <a:gd name="T43" fmla="*/ 146 h 426"/>
              <a:gd name="T44" fmla="*/ 154 w 258"/>
              <a:gd name="T45" fmla="*/ 122 h 426"/>
              <a:gd name="T46" fmla="*/ 152 w 258"/>
              <a:gd name="T47" fmla="*/ 100 h 426"/>
              <a:gd name="T48" fmla="*/ 142 w 258"/>
              <a:gd name="T49" fmla="*/ 90 h 426"/>
              <a:gd name="T50" fmla="*/ 140 w 258"/>
              <a:gd name="T51" fmla="*/ 66 h 426"/>
              <a:gd name="T52" fmla="*/ 130 w 258"/>
              <a:gd name="T53" fmla="*/ 42 h 426"/>
              <a:gd name="T54" fmla="*/ 120 w 258"/>
              <a:gd name="T55" fmla="*/ 20 h 426"/>
              <a:gd name="T56" fmla="*/ 110 w 258"/>
              <a:gd name="T57" fmla="*/ 10 h 426"/>
              <a:gd name="T58" fmla="*/ 72 w 258"/>
              <a:gd name="T59" fmla="*/ 0 h 426"/>
              <a:gd name="T60" fmla="*/ 66 w 258"/>
              <a:gd name="T61" fmla="*/ 24 h 426"/>
              <a:gd name="T62" fmla="*/ 58 w 258"/>
              <a:gd name="T63" fmla="*/ 36 h 426"/>
              <a:gd name="T64" fmla="*/ 38 w 258"/>
              <a:gd name="T65" fmla="*/ 26 h 426"/>
              <a:gd name="T66" fmla="*/ 30 w 258"/>
              <a:gd name="T67" fmla="*/ 38 h 426"/>
              <a:gd name="T68" fmla="*/ 14 w 258"/>
              <a:gd name="T69" fmla="*/ 64 h 426"/>
              <a:gd name="T70" fmla="*/ 6 w 258"/>
              <a:gd name="T71" fmla="*/ 100 h 426"/>
              <a:gd name="T72" fmla="*/ 18 w 258"/>
              <a:gd name="T73" fmla="*/ 120 h 426"/>
              <a:gd name="T74" fmla="*/ 20 w 258"/>
              <a:gd name="T75" fmla="*/ 156 h 426"/>
              <a:gd name="T76" fmla="*/ 32 w 258"/>
              <a:gd name="T77" fmla="*/ 190 h 426"/>
              <a:gd name="T78" fmla="*/ 8 w 258"/>
              <a:gd name="T79" fmla="*/ 238 h 426"/>
              <a:gd name="T80" fmla="*/ 24 w 258"/>
              <a:gd name="T81" fmla="*/ 320 h 426"/>
              <a:gd name="T82" fmla="*/ 56 w 258"/>
              <a:gd name="T83" fmla="*/ 386 h 426"/>
              <a:gd name="T84" fmla="*/ 74 w 258"/>
              <a:gd name="T85" fmla="*/ 408 h 426"/>
              <a:gd name="T86" fmla="*/ 88 w 258"/>
              <a:gd name="T87" fmla="*/ 426 h 4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58"/>
              <a:gd name="T133" fmla="*/ 0 h 426"/>
              <a:gd name="T134" fmla="*/ 258 w 258"/>
              <a:gd name="T135" fmla="*/ 426 h 42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58" h="426">
                <a:moveTo>
                  <a:pt x="88" y="426"/>
                </a:moveTo>
                <a:lnTo>
                  <a:pt x="84" y="408"/>
                </a:lnTo>
                <a:lnTo>
                  <a:pt x="94" y="408"/>
                </a:lnTo>
                <a:lnTo>
                  <a:pt x="92" y="396"/>
                </a:lnTo>
                <a:lnTo>
                  <a:pt x="92" y="384"/>
                </a:lnTo>
                <a:lnTo>
                  <a:pt x="100" y="372"/>
                </a:lnTo>
                <a:lnTo>
                  <a:pt x="110" y="370"/>
                </a:lnTo>
                <a:lnTo>
                  <a:pt x="108" y="360"/>
                </a:lnTo>
                <a:lnTo>
                  <a:pt x="108" y="348"/>
                </a:lnTo>
                <a:lnTo>
                  <a:pt x="126" y="346"/>
                </a:lnTo>
                <a:lnTo>
                  <a:pt x="124" y="334"/>
                </a:lnTo>
                <a:lnTo>
                  <a:pt x="134" y="334"/>
                </a:lnTo>
                <a:lnTo>
                  <a:pt x="132" y="322"/>
                </a:lnTo>
                <a:lnTo>
                  <a:pt x="142" y="322"/>
                </a:lnTo>
                <a:lnTo>
                  <a:pt x="142" y="310"/>
                </a:lnTo>
                <a:lnTo>
                  <a:pt x="158" y="310"/>
                </a:lnTo>
                <a:lnTo>
                  <a:pt x="158" y="298"/>
                </a:lnTo>
                <a:lnTo>
                  <a:pt x="158" y="286"/>
                </a:lnTo>
                <a:lnTo>
                  <a:pt x="156" y="274"/>
                </a:lnTo>
                <a:lnTo>
                  <a:pt x="164" y="262"/>
                </a:lnTo>
                <a:lnTo>
                  <a:pt x="174" y="262"/>
                </a:lnTo>
                <a:lnTo>
                  <a:pt x="184" y="272"/>
                </a:lnTo>
                <a:lnTo>
                  <a:pt x="192" y="260"/>
                </a:lnTo>
                <a:lnTo>
                  <a:pt x="192" y="248"/>
                </a:lnTo>
                <a:lnTo>
                  <a:pt x="198" y="236"/>
                </a:lnTo>
                <a:lnTo>
                  <a:pt x="218" y="246"/>
                </a:lnTo>
                <a:lnTo>
                  <a:pt x="226" y="234"/>
                </a:lnTo>
                <a:lnTo>
                  <a:pt x="234" y="222"/>
                </a:lnTo>
                <a:lnTo>
                  <a:pt x="232" y="210"/>
                </a:lnTo>
                <a:lnTo>
                  <a:pt x="242" y="198"/>
                </a:lnTo>
                <a:lnTo>
                  <a:pt x="250" y="196"/>
                </a:lnTo>
                <a:lnTo>
                  <a:pt x="250" y="186"/>
                </a:lnTo>
                <a:lnTo>
                  <a:pt x="258" y="184"/>
                </a:lnTo>
                <a:lnTo>
                  <a:pt x="238" y="162"/>
                </a:lnTo>
                <a:lnTo>
                  <a:pt x="228" y="152"/>
                </a:lnTo>
                <a:lnTo>
                  <a:pt x="212" y="164"/>
                </a:lnTo>
                <a:lnTo>
                  <a:pt x="202" y="154"/>
                </a:lnTo>
                <a:lnTo>
                  <a:pt x="200" y="142"/>
                </a:lnTo>
                <a:lnTo>
                  <a:pt x="192" y="142"/>
                </a:lnTo>
                <a:lnTo>
                  <a:pt x="184" y="144"/>
                </a:lnTo>
                <a:lnTo>
                  <a:pt x="174" y="132"/>
                </a:lnTo>
                <a:lnTo>
                  <a:pt x="174" y="144"/>
                </a:lnTo>
                <a:lnTo>
                  <a:pt x="164" y="144"/>
                </a:lnTo>
                <a:lnTo>
                  <a:pt x="156" y="146"/>
                </a:lnTo>
                <a:lnTo>
                  <a:pt x="146" y="134"/>
                </a:lnTo>
                <a:lnTo>
                  <a:pt x="154" y="122"/>
                </a:lnTo>
                <a:lnTo>
                  <a:pt x="154" y="110"/>
                </a:lnTo>
                <a:lnTo>
                  <a:pt x="152" y="100"/>
                </a:lnTo>
                <a:lnTo>
                  <a:pt x="160" y="88"/>
                </a:lnTo>
                <a:lnTo>
                  <a:pt x="142" y="90"/>
                </a:lnTo>
                <a:lnTo>
                  <a:pt x="132" y="78"/>
                </a:lnTo>
                <a:lnTo>
                  <a:pt x="140" y="66"/>
                </a:lnTo>
                <a:lnTo>
                  <a:pt x="132" y="54"/>
                </a:lnTo>
                <a:lnTo>
                  <a:pt x="130" y="42"/>
                </a:lnTo>
                <a:lnTo>
                  <a:pt x="120" y="32"/>
                </a:lnTo>
                <a:lnTo>
                  <a:pt x="120" y="20"/>
                </a:lnTo>
                <a:lnTo>
                  <a:pt x="120" y="8"/>
                </a:lnTo>
                <a:lnTo>
                  <a:pt x="110" y="10"/>
                </a:lnTo>
                <a:lnTo>
                  <a:pt x="82" y="0"/>
                </a:lnTo>
                <a:lnTo>
                  <a:pt x="72" y="0"/>
                </a:lnTo>
                <a:lnTo>
                  <a:pt x="74" y="12"/>
                </a:lnTo>
                <a:lnTo>
                  <a:pt x="66" y="24"/>
                </a:lnTo>
                <a:lnTo>
                  <a:pt x="56" y="24"/>
                </a:lnTo>
                <a:lnTo>
                  <a:pt x="58" y="36"/>
                </a:lnTo>
                <a:lnTo>
                  <a:pt x="38" y="38"/>
                </a:lnTo>
                <a:lnTo>
                  <a:pt x="38" y="26"/>
                </a:lnTo>
                <a:lnTo>
                  <a:pt x="28" y="16"/>
                </a:lnTo>
                <a:lnTo>
                  <a:pt x="30" y="38"/>
                </a:lnTo>
                <a:lnTo>
                  <a:pt x="22" y="50"/>
                </a:lnTo>
                <a:lnTo>
                  <a:pt x="14" y="64"/>
                </a:lnTo>
                <a:lnTo>
                  <a:pt x="14" y="86"/>
                </a:lnTo>
                <a:lnTo>
                  <a:pt x="6" y="100"/>
                </a:lnTo>
                <a:lnTo>
                  <a:pt x="16" y="110"/>
                </a:lnTo>
                <a:lnTo>
                  <a:pt x="18" y="120"/>
                </a:lnTo>
                <a:lnTo>
                  <a:pt x="18" y="132"/>
                </a:lnTo>
                <a:lnTo>
                  <a:pt x="20" y="156"/>
                </a:lnTo>
                <a:lnTo>
                  <a:pt x="30" y="166"/>
                </a:lnTo>
                <a:lnTo>
                  <a:pt x="32" y="190"/>
                </a:lnTo>
                <a:lnTo>
                  <a:pt x="24" y="214"/>
                </a:lnTo>
                <a:lnTo>
                  <a:pt x="8" y="238"/>
                </a:lnTo>
                <a:lnTo>
                  <a:pt x="0" y="262"/>
                </a:lnTo>
                <a:lnTo>
                  <a:pt x="24" y="320"/>
                </a:lnTo>
                <a:lnTo>
                  <a:pt x="44" y="352"/>
                </a:lnTo>
                <a:lnTo>
                  <a:pt x="56" y="386"/>
                </a:lnTo>
                <a:lnTo>
                  <a:pt x="66" y="398"/>
                </a:lnTo>
                <a:lnTo>
                  <a:pt x="74" y="408"/>
                </a:lnTo>
                <a:lnTo>
                  <a:pt x="86" y="420"/>
                </a:lnTo>
                <a:lnTo>
                  <a:pt x="88" y="426"/>
                </a:lnTo>
                <a:close/>
              </a:path>
            </a:pathLst>
          </a:custGeom>
          <a:solidFill>
            <a:srgbClr val="72BE44"/>
          </a:solidFill>
          <a:ln w="3175">
            <a:solidFill>
              <a:schemeClr val="bg1"/>
            </a:solidFill>
            <a:round/>
            <a:headEnd/>
            <a:tailEnd/>
          </a:ln>
        </p:spPr>
        <p:txBody>
          <a:bodyPr/>
          <a:lstStyle/>
          <a:p>
            <a:pPr eaLnBrk="0" hangingPunct="0"/>
            <a:endParaRPr lang="en-US" dirty="0"/>
          </a:p>
        </p:txBody>
      </p:sp>
      <p:sp>
        <p:nvSpPr>
          <p:cNvPr id="50" name="Freeform 35"/>
          <p:cNvSpPr>
            <a:spLocks/>
          </p:cNvSpPr>
          <p:nvPr/>
        </p:nvSpPr>
        <p:spPr bwMode="auto">
          <a:xfrm>
            <a:off x="5682428" y="2235252"/>
            <a:ext cx="351924" cy="174329"/>
          </a:xfrm>
          <a:custGeom>
            <a:avLst/>
            <a:gdLst>
              <a:gd name="T0" fmla="*/ 176 w 266"/>
              <a:gd name="T1" fmla="*/ 130 h 132"/>
              <a:gd name="T2" fmla="*/ 180 w 266"/>
              <a:gd name="T3" fmla="*/ 128 h 132"/>
              <a:gd name="T4" fmla="*/ 188 w 266"/>
              <a:gd name="T5" fmla="*/ 132 h 132"/>
              <a:gd name="T6" fmla="*/ 198 w 266"/>
              <a:gd name="T7" fmla="*/ 126 h 132"/>
              <a:gd name="T8" fmla="*/ 198 w 266"/>
              <a:gd name="T9" fmla="*/ 114 h 132"/>
              <a:gd name="T10" fmla="*/ 202 w 266"/>
              <a:gd name="T11" fmla="*/ 102 h 132"/>
              <a:gd name="T12" fmla="*/ 212 w 266"/>
              <a:gd name="T13" fmla="*/ 114 h 132"/>
              <a:gd name="T14" fmla="*/ 222 w 266"/>
              <a:gd name="T15" fmla="*/ 112 h 132"/>
              <a:gd name="T16" fmla="*/ 222 w 266"/>
              <a:gd name="T17" fmla="*/ 124 h 132"/>
              <a:gd name="T18" fmla="*/ 230 w 266"/>
              <a:gd name="T19" fmla="*/ 124 h 132"/>
              <a:gd name="T20" fmla="*/ 240 w 266"/>
              <a:gd name="T21" fmla="*/ 112 h 132"/>
              <a:gd name="T22" fmla="*/ 248 w 266"/>
              <a:gd name="T23" fmla="*/ 100 h 132"/>
              <a:gd name="T24" fmla="*/ 256 w 266"/>
              <a:gd name="T25" fmla="*/ 98 h 132"/>
              <a:gd name="T26" fmla="*/ 266 w 266"/>
              <a:gd name="T27" fmla="*/ 86 h 132"/>
              <a:gd name="T28" fmla="*/ 264 w 266"/>
              <a:gd name="T29" fmla="*/ 74 h 132"/>
              <a:gd name="T30" fmla="*/ 254 w 266"/>
              <a:gd name="T31" fmla="*/ 62 h 132"/>
              <a:gd name="T32" fmla="*/ 254 w 266"/>
              <a:gd name="T33" fmla="*/ 52 h 132"/>
              <a:gd name="T34" fmla="*/ 236 w 266"/>
              <a:gd name="T35" fmla="*/ 54 h 132"/>
              <a:gd name="T36" fmla="*/ 236 w 266"/>
              <a:gd name="T37" fmla="*/ 64 h 132"/>
              <a:gd name="T38" fmla="*/ 246 w 266"/>
              <a:gd name="T39" fmla="*/ 64 h 132"/>
              <a:gd name="T40" fmla="*/ 254 w 266"/>
              <a:gd name="T41" fmla="*/ 76 h 132"/>
              <a:gd name="T42" fmla="*/ 246 w 266"/>
              <a:gd name="T43" fmla="*/ 88 h 132"/>
              <a:gd name="T44" fmla="*/ 238 w 266"/>
              <a:gd name="T45" fmla="*/ 88 h 132"/>
              <a:gd name="T46" fmla="*/ 220 w 266"/>
              <a:gd name="T47" fmla="*/ 90 h 132"/>
              <a:gd name="T48" fmla="*/ 210 w 266"/>
              <a:gd name="T49" fmla="*/ 78 h 132"/>
              <a:gd name="T50" fmla="*/ 202 w 266"/>
              <a:gd name="T51" fmla="*/ 80 h 132"/>
              <a:gd name="T52" fmla="*/ 190 w 266"/>
              <a:gd name="T53" fmla="*/ 68 h 132"/>
              <a:gd name="T54" fmla="*/ 190 w 266"/>
              <a:gd name="T55" fmla="*/ 58 h 132"/>
              <a:gd name="T56" fmla="*/ 180 w 266"/>
              <a:gd name="T57" fmla="*/ 46 h 132"/>
              <a:gd name="T58" fmla="*/ 170 w 266"/>
              <a:gd name="T59" fmla="*/ 34 h 132"/>
              <a:gd name="T60" fmla="*/ 160 w 266"/>
              <a:gd name="T61" fmla="*/ 36 h 132"/>
              <a:gd name="T62" fmla="*/ 170 w 266"/>
              <a:gd name="T63" fmla="*/ 24 h 132"/>
              <a:gd name="T64" fmla="*/ 162 w 266"/>
              <a:gd name="T65" fmla="*/ 12 h 132"/>
              <a:gd name="T66" fmla="*/ 168 w 266"/>
              <a:gd name="T67" fmla="*/ 0 h 132"/>
              <a:gd name="T68" fmla="*/ 168 w 266"/>
              <a:gd name="T69" fmla="*/ 12 h 132"/>
              <a:gd name="T70" fmla="*/ 162 w 266"/>
              <a:gd name="T71" fmla="*/ 10 h 132"/>
              <a:gd name="T72" fmla="*/ 142 w 266"/>
              <a:gd name="T73" fmla="*/ 22 h 132"/>
              <a:gd name="T74" fmla="*/ 132 w 266"/>
              <a:gd name="T75" fmla="*/ 34 h 132"/>
              <a:gd name="T76" fmla="*/ 0 w 266"/>
              <a:gd name="T77" fmla="*/ 68 h 132"/>
              <a:gd name="T78" fmla="*/ 10 w 266"/>
              <a:gd name="T79" fmla="*/ 80 h 132"/>
              <a:gd name="T80" fmla="*/ 12 w 266"/>
              <a:gd name="T81" fmla="*/ 94 h 132"/>
              <a:gd name="T82" fmla="*/ 4 w 266"/>
              <a:gd name="T83" fmla="*/ 128 h 132"/>
              <a:gd name="T84" fmla="*/ 152 w 266"/>
              <a:gd name="T85" fmla="*/ 90 h 132"/>
              <a:gd name="T86" fmla="*/ 176 w 266"/>
              <a:gd name="T87" fmla="*/ 130 h 1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66"/>
              <a:gd name="T133" fmla="*/ 0 h 132"/>
              <a:gd name="T134" fmla="*/ 266 w 266"/>
              <a:gd name="T135" fmla="*/ 132 h 13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66" h="132">
                <a:moveTo>
                  <a:pt x="176" y="130"/>
                </a:moveTo>
                <a:lnTo>
                  <a:pt x="180" y="128"/>
                </a:lnTo>
                <a:lnTo>
                  <a:pt x="188" y="132"/>
                </a:lnTo>
                <a:lnTo>
                  <a:pt x="198" y="126"/>
                </a:lnTo>
                <a:lnTo>
                  <a:pt x="198" y="114"/>
                </a:lnTo>
                <a:lnTo>
                  <a:pt x="202" y="102"/>
                </a:lnTo>
                <a:lnTo>
                  <a:pt x="212" y="114"/>
                </a:lnTo>
                <a:lnTo>
                  <a:pt x="222" y="112"/>
                </a:lnTo>
                <a:lnTo>
                  <a:pt x="222" y="124"/>
                </a:lnTo>
                <a:lnTo>
                  <a:pt x="230" y="124"/>
                </a:lnTo>
                <a:lnTo>
                  <a:pt x="240" y="112"/>
                </a:lnTo>
                <a:lnTo>
                  <a:pt x="248" y="100"/>
                </a:lnTo>
                <a:lnTo>
                  <a:pt x="256" y="98"/>
                </a:lnTo>
                <a:lnTo>
                  <a:pt x="266" y="86"/>
                </a:lnTo>
                <a:lnTo>
                  <a:pt x="264" y="74"/>
                </a:lnTo>
                <a:lnTo>
                  <a:pt x="254" y="62"/>
                </a:lnTo>
                <a:lnTo>
                  <a:pt x="254" y="52"/>
                </a:lnTo>
                <a:lnTo>
                  <a:pt x="236" y="54"/>
                </a:lnTo>
                <a:lnTo>
                  <a:pt x="236" y="64"/>
                </a:lnTo>
                <a:lnTo>
                  <a:pt x="246" y="64"/>
                </a:lnTo>
                <a:lnTo>
                  <a:pt x="254" y="76"/>
                </a:lnTo>
                <a:lnTo>
                  <a:pt x="246" y="88"/>
                </a:lnTo>
                <a:lnTo>
                  <a:pt x="238" y="88"/>
                </a:lnTo>
                <a:lnTo>
                  <a:pt x="220" y="90"/>
                </a:lnTo>
                <a:lnTo>
                  <a:pt x="210" y="78"/>
                </a:lnTo>
                <a:lnTo>
                  <a:pt x="202" y="80"/>
                </a:lnTo>
                <a:lnTo>
                  <a:pt x="190" y="68"/>
                </a:lnTo>
                <a:lnTo>
                  <a:pt x="190" y="58"/>
                </a:lnTo>
                <a:lnTo>
                  <a:pt x="180" y="46"/>
                </a:lnTo>
                <a:lnTo>
                  <a:pt x="170" y="34"/>
                </a:lnTo>
                <a:lnTo>
                  <a:pt x="160" y="36"/>
                </a:lnTo>
                <a:lnTo>
                  <a:pt x="170" y="24"/>
                </a:lnTo>
                <a:lnTo>
                  <a:pt x="162" y="12"/>
                </a:lnTo>
                <a:lnTo>
                  <a:pt x="168" y="0"/>
                </a:lnTo>
                <a:lnTo>
                  <a:pt x="168" y="12"/>
                </a:lnTo>
                <a:lnTo>
                  <a:pt x="162" y="10"/>
                </a:lnTo>
                <a:lnTo>
                  <a:pt x="142" y="22"/>
                </a:lnTo>
                <a:lnTo>
                  <a:pt x="132" y="34"/>
                </a:lnTo>
                <a:lnTo>
                  <a:pt x="0" y="68"/>
                </a:lnTo>
                <a:lnTo>
                  <a:pt x="10" y="80"/>
                </a:lnTo>
                <a:lnTo>
                  <a:pt x="12" y="94"/>
                </a:lnTo>
                <a:lnTo>
                  <a:pt x="4" y="128"/>
                </a:lnTo>
                <a:lnTo>
                  <a:pt x="152" y="90"/>
                </a:lnTo>
                <a:lnTo>
                  <a:pt x="176" y="130"/>
                </a:lnTo>
                <a:close/>
              </a:path>
            </a:pathLst>
          </a:custGeom>
          <a:solidFill>
            <a:srgbClr val="6F85C2"/>
          </a:solidFill>
          <a:ln w="3175">
            <a:solidFill>
              <a:schemeClr val="bg1"/>
            </a:solidFill>
            <a:round/>
            <a:headEnd/>
            <a:tailEnd/>
          </a:ln>
        </p:spPr>
        <p:txBody>
          <a:bodyPr/>
          <a:lstStyle/>
          <a:p>
            <a:pPr eaLnBrk="0" hangingPunct="0"/>
            <a:endParaRPr lang="en-US" dirty="0"/>
          </a:p>
        </p:txBody>
      </p:sp>
      <p:sp>
        <p:nvSpPr>
          <p:cNvPr id="51" name="Freeform 36"/>
          <p:cNvSpPr>
            <a:spLocks/>
          </p:cNvSpPr>
          <p:nvPr/>
        </p:nvSpPr>
        <p:spPr bwMode="auto">
          <a:xfrm>
            <a:off x="5836053" y="2354014"/>
            <a:ext cx="76268" cy="129656"/>
          </a:xfrm>
          <a:custGeom>
            <a:avLst/>
            <a:gdLst>
              <a:gd name="T0" fmla="*/ 36 w 58"/>
              <a:gd name="T1" fmla="*/ 0 h 98"/>
              <a:gd name="T2" fmla="*/ 50 w 58"/>
              <a:gd name="T3" fmla="*/ 22 h 98"/>
              <a:gd name="T4" fmla="*/ 52 w 58"/>
              <a:gd name="T5" fmla="*/ 26 h 98"/>
              <a:gd name="T6" fmla="*/ 50 w 58"/>
              <a:gd name="T7" fmla="*/ 40 h 98"/>
              <a:gd name="T8" fmla="*/ 58 w 58"/>
              <a:gd name="T9" fmla="*/ 40 h 98"/>
              <a:gd name="T10" fmla="*/ 52 w 58"/>
              <a:gd name="T11" fmla="*/ 50 h 98"/>
              <a:gd name="T12" fmla="*/ 54 w 58"/>
              <a:gd name="T13" fmla="*/ 62 h 98"/>
              <a:gd name="T14" fmla="*/ 44 w 58"/>
              <a:gd name="T15" fmla="*/ 62 h 98"/>
              <a:gd name="T16" fmla="*/ 28 w 58"/>
              <a:gd name="T17" fmla="*/ 76 h 98"/>
              <a:gd name="T18" fmla="*/ 18 w 58"/>
              <a:gd name="T19" fmla="*/ 76 h 98"/>
              <a:gd name="T20" fmla="*/ 24 w 58"/>
              <a:gd name="T21" fmla="*/ 88 h 98"/>
              <a:gd name="T22" fmla="*/ 28 w 58"/>
              <a:gd name="T23" fmla="*/ 98 h 98"/>
              <a:gd name="T24" fmla="*/ 20 w 58"/>
              <a:gd name="T25" fmla="*/ 76 h 98"/>
              <a:gd name="T26" fmla="*/ 0 w 58"/>
              <a:gd name="T27" fmla="*/ 8 h 98"/>
              <a:gd name="T28" fmla="*/ 36 w 58"/>
              <a:gd name="T29" fmla="*/ 0 h 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
              <a:gd name="T46" fmla="*/ 0 h 98"/>
              <a:gd name="T47" fmla="*/ 58 w 58"/>
              <a:gd name="T48" fmla="*/ 98 h 9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 h="98">
                <a:moveTo>
                  <a:pt x="36" y="0"/>
                </a:moveTo>
                <a:lnTo>
                  <a:pt x="50" y="22"/>
                </a:lnTo>
                <a:lnTo>
                  <a:pt x="52" y="26"/>
                </a:lnTo>
                <a:lnTo>
                  <a:pt x="50" y="40"/>
                </a:lnTo>
                <a:lnTo>
                  <a:pt x="58" y="40"/>
                </a:lnTo>
                <a:lnTo>
                  <a:pt x="52" y="50"/>
                </a:lnTo>
                <a:lnTo>
                  <a:pt x="54" y="62"/>
                </a:lnTo>
                <a:lnTo>
                  <a:pt x="44" y="62"/>
                </a:lnTo>
                <a:lnTo>
                  <a:pt x="28" y="76"/>
                </a:lnTo>
                <a:lnTo>
                  <a:pt x="18" y="76"/>
                </a:lnTo>
                <a:lnTo>
                  <a:pt x="24" y="88"/>
                </a:lnTo>
                <a:lnTo>
                  <a:pt x="28" y="98"/>
                </a:lnTo>
                <a:lnTo>
                  <a:pt x="20" y="76"/>
                </a:lnTo>
                <a:lnTo>
                  <a:pt x="0" y="8"/>
                </a:lnTo>
                <a:lnTo>
                  <a:pt x="36" y="0"/>
                </a:lnTo>
                <a:close/>
              </a:path>
            </a:pathLst>
          </a:custGeom>
          <a:solidFill>
            <a:srgbClr val="6F85C2"/>
          </a:solidFill>
          <a:ln w="3175">
            <a:solidFill>
              <a:schemeClr val="bg1"/>
            </a:solidFill>
            <a:round/>
            <a:headEnd/>
            <a:tailEnd/>
          </a:ln>
        </p:spPr>
        <p:txBody>
          <a:bodyPr/>
          <a:lstStyle/>
          <a:p>
            <a:pPr eaLnBrk="0" hangingPunct="0"/>
            <a:endParaRPr lang="en-US" dirty="0">
              <a:solidFill>
                <a:schemeClr val="accent1"/>
              </a:solidFill>
            </a:endParaRPr>
          </a:p>
        </p:txBody>
      </p:sp>
      <p:sp>
        <p:nvSpPr>
          <p:cNvPr id="52" name="Freeform 37"/>
          <p:cNvSpPr>
            <a:spLocks/>
          </p:cNvSpPr>
          <p:nvPr/>
        </p:nvSpPr>
        <p:spPr bwMode="auto">
          <a:xfrm>
            <a:off x="5571294" y="2534879"/>
            <a:ext cx="176507" cy="303983"/>
          </a:xfrm>
          <a:custGeom>
            <a:avLst/>
            <a:gdLst>
              <a:gd name="T0" fmla="*/ 14 w 134"/>
              <a:gd name="T1" fmla="*/ 142 h 230"/>
              <a:gd name="T2" fmla="*/ 38 w 134"/>
              <a:gd name="T3" fmla="*/ 186 h 230"/>
              <a:gd name="T4" fmla="*/ 48 w 134"/>
              <a:gd name="T5" fmla="*/ 196 h 230"/>
              <a:gd name="T6" fmla="*/ 56 w 134"/>
              <a:gd name="T7" fmla="*/ 196 h 230"/>
              <a:gd name="T8" fmla="*/ 66 w 134"/>
              <a:gd name="T9" fmla="*/ 208 h 230"/>
              <a:gd name="T10" fmla="*/ 76 w 134"/>
              <a:gd name="T11" fmla="*/ 220 h 230"/>
              <a:gd name="T12" fmla="*/ 86 w 134"/>
              <a:gd name="T13" fmla="*/ 230 h 230"/>
              <a:gd name="T14" fmla="*/ 94 w 134"/>
              <a:gd name="T15" fmla="*/ 230 h 230"/>
              <a:gd name="T16" fmla="*/ 94 w 134"/>
              <a:gd name="T17" fmla="*/ 218 h 230"/>
              <a:gd name="T18" fmla="*/ 94 w 134"/>
              <a:gd name="T19" fmla="*/ 206 h 230"/>
              <a:gd name="T20" fmla="*/ 100 w 134"/>
              <a:gd name="T21" fmla="*/ 192 h 230"/>
              <a:gd name="T22" fmla="*/ 100 w 134"/>
              <a:gd name="T23" fmla="*/ 182 h 230"/>
              <a:gd name="T24" fmla="*/ 110 w 134"/>
              <a:gd name="T25" fmla="*/ 182 h 230"/>
              <a:gd name="T26" fmla="*/ 118 w 134"/>
              <a:gd name="T27" fmla="*/ 180 h 230"/>
              <a:gd name="T28" fmla="*/ 118 w 134"/>
              <a:gd name="T29" fmla="*/ 168 h 230"/>
              <a:gd name="T30" fmla="*/ 116 w 134"/>
              <a:gd name="T31" fmla="*/ 158 h 230"/>
              <a:gd name="T32" fmla="*/ 126 w 134"/>
              <a:gd name="T33" fmla="*/ 146 h 230"/>
              <a:gd name="T34" fmla="*/ 134 w 134"/>
              <a:gd name="T35" fmla="*/ 132 h 230"/>
              <a:gd name="T36" fmla="*/ 124 w 134"/>
              <a:gd name="T37" fmla="*/ 122 h 230"/>
              <a:gd name="T38" fmla="*/ 112 w 134"/>
              <a:gd name="T39" fmla="*/ 100 h 230"/>
              <a:gd name="T40" fmla="*/ 112 w 134"/>
              <a:gd name="T41" fmla="*/ 88 h 230"/>
              <a:gd name="T42" fmla="*/ 120 w 134"/>
              <a:gd name="T43" fmla="*/ 76 h 230"/>
              <a:gd name="T44" fmla="*/ 120 w 134"/>
              <a:gd name="T45" fmla="*/ 64 h 230"/>
              <a:gd name="T46" fmla="*/ 100 w 134"/>
              <a:gd name="T47" fmla="*/ 64 h 230"/>
              <a:gd name="T48" fmla="*/ 100 w 134"/>
              <a:gd name="T49" fmla="*/ 52 h 230"/>
              <a:gd name="T50" fmla="*/ 108 w 134"/>
              <a:gd name="T51" fmla="*/ 42 h 230"/>
              <a:gd name="T52" fmla="*/ 118 w 134"/>
              <a:gd name="T53" fmla="*/ 40 h 230"/>
              <a:gd name="T54" fmla="*/ 108 w 134"/>
              <a:gd name="T55" fmla="*/ 42 h 230"/>
              <a:gd name="T56" fmla="*/ 106 w 134"/>
              <a:gd name="T57" fmla="*/ 30 h 230"/>
              <a:gd name="T58" fmla="*/ 80 w 134"/>
              <a:gd name="T59" fmla="*/ 20 h 230"/>
              <a:gd name="T60" fmla="*/ 70 w 134"/>
              <a:gd name="T61" fmla="*/ 20 h 230"/>
              <a:gd name="T62" fmla="*/ 52 w 134"/>
              <a:gd name="T63" fmla="*/ 10 h 230"/>
              <a:gd name="T64" fmla="*/ 42 w 134"/>
              <a:gd name="T65" fmla="*/ 0 h 230"/>
              <a:gd name="T66" fmla="*/ 32 w 134"/>
              <a:gd name="T67" fmla="*/ 0 h 230"/>
              <a:gd name="T68" fmla="*/ 34 w 134"/>
              <a:gd name="T69" fmla="*/ 24 h 230"/>
              <a:gd name="T70" fmla="*/ 16 w 134"/>
              <a:gd name="T71" fmla="*/ 24 h 230"/>
              <a:gd name="T72" fmla="*/ 8 w 134"/>
              <a:gd name="T73" fmla="*/ 38 h 230"/>
              <a:gd name="T74" fmla="*/ 0 w 134"/>
              <a:gd name="T75" fmla="*/ 50 h 230"/>
              <a:gd name="T76" fmla="*/ 18 w 134"/>
              <a:gd name="T77" fmla="*/ 48 h 230"/>
              <a:gd name="T78" fmla="*/ 8 w 134"/>
              <a:gd name="T79" fmla="*/ 60 h 230"/>
              <a:gd name="T80" fmla="*/ 10 w 134"/>
              <a:gd name="T81" fmla="*/ 72 h 230"/>
              <a:gd name="T82" fmla="*/ 18 w 134"/>
              <a:gd name="T83" fmla="*/ 70 h 230"/>
              <a:gd name="T84" fmla="*/ 28 w 134"/>
              <a:gd name="T85" fmla="*/ 70 h 230"/>
              <a:gd name="T86" fmla="*/ 30 w 134"/>
              <a:gd name="T87" fmla="*/ 82 h 230"/>
              <a:gd name="T88" fmla="*/ 48 w 134"/>
              <a:gd name="T89" fmla="*/ 80 h 230"/>
              <a:gd name="T90" fmla="*/ 48 w 134"/>
              <a:gd name="T91" fmla="*/ 92 h 230"/>
              <a:gd name="T92" fmla="*/ 58 w 134"/>
              <a:gd name="T93" fmla="*/ 92 h 230"/>
              <a:gd name="T94" fmla="*/ 66 w 134"/>
              <a:gd name="T95" fmla="*/ 102 h 230"/>
              <a:gd name="T96" fmla="*/ 58 w 134"/>
              <a:gd name="T97" fmla="*/ 116 h 230"/>
              <a:gd name="T98" fmla="*/ 60 w 134"/>
              <a:gd name="T99" fmla="*/ 126 h 230"/>
              <a:gd name="T100" fmla="*/ 42 w 134"/>
              <a:gd name="T101" fmla="*/ 128 h 230"/>
              <a:gd name="T102" fmla="*/ 34 w 134"/>
              <a:gd name="T103" fmla="*/ 140 h 230"/>
              <a:gd name="T104" fmla="*/ 16 w 134"/>
              <a:gd name="T105" fmla="*/ 142 h 230"/>
              <a:gd name="T106" fmla="*/ 14 w 134"/>
              <a:gd name="T107" fmla="*/ 142 h 23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4"/>
              <a:gd name="T163" fmla="*/ 0 h 230"/>
              <a:gd name="T164" fmla="*/ 134 w 134"/>
              <a:gd name="T165" fmla="*/ 230 h 23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4" h="230">
                <a:moveTo>
                  <a:pt x="14" y="142"/>
                </a:moveTo>
                <a:lnTo>
                  <a:pt x="38" y="186"/>
                </a:lnTo>
                <a:lnTo>
                  <a:pt x="48" y="196"/>
                </a:lnTo>
                <a:lnTo>
                  <a:pt x="56" y="196"/>
                </a:lnTo>
                <a:lnTo>
                  <a:pt x="66" y="208"/>
                </a:lnTo>
                <a:lnTo>
                  <a:pt x="76" y="220"/>
                </a:lnTo>
                <a:lnTo>
                  <a:pt x="86" y="230"/>
                </a:lnTo>
                <a:lnTo>
                  <a:pt x="94" y="230"/>
                </a:lnTo>
                <a:lnTo>
                  <a:pt x="94" y="218"/>
                </a:lnTo>
                <a:lnTo>
                  <a:pt x="94" y="206"/>
                </a:lnTo>
                <a:lnTo>
                  <a:pt x="100" y="192"/>
                </a:lnTo>
                <a:lnTo>
                  <a:pt x="100" y="182"/>
                </a:lnTo>
                <a:lnTo>
                  <a:pt x="110" y="182"/>
                </a:lnTo>
                <a:lnTo>
                  <a:pt x="118" y="180"/>
                </a:lnTo>
                <a:lnTo>
                  <a:pt x="118" y="168"/>
                </a:lnTo>
                <a:lnTo>
                  <a:pt x="116" y="158"/>
                </a:lnTo>
                <a:lnTo>
                  <a:pt x="126" y="146"/>
                </a:lnTo>
                <a:lnTo>
                  <a:pt x="134" y="132"/>
                </a:lnTo>
                <a:lnTo>
                  <a:pt x="124" y="122"/>
                </a:lnTo>
                <a:lnTo>
                  <a:pt x="112" y="100"/>
                </a:lnTo>
                <a:lnTo>
                  <a:pt x="112" y="88"/>
                </a:lnTo>
                <a:lnTo>
                  <a:pt x="120" y="76"/>
                </a:lnTo>
                <a:lnTo>
                  <a:pt x="120" y="64"/>
                </a:lnTo>
                <a:lnTo>
                  <a:pt x="100" y="64"/>
                </a:lnTo>
                <a:lnTo>
                  <a:pt x="100" y="52"/>
                </a:lnTo>
                <a:lnTo>
                  <a:pt x="108" y="42"/>
                </a:lnTo>
                <a:lnTo>
                  <a:pt x="118" y="40"/>
                </a:lnTo>
                <a:lnTo>
                  <a:pt x="108" y="42"/>
                </a:lnTo>
                <a:lnTo>
                  <a:pt x="106" y="30"/>
                </a:lnTo>
                <a:lnTo>
                  <a:pt x="80" y="20"/>
                </a:lnTo>
                <a:lnTo>
                  <a:pt x="70" y="20"/>
                </a:lnTo>
                <a:lnTo>
                  <a:pt x="52" y="10"/>
                </a:lnTo>
                <a:lnTo>
                  <a:pt x="42" y="0"/>
                </a:lnTo>
                <a:lnTo>
                  <a:pt x="32" y="0"/>
                </a:lnTo>
                <a:lnTo>
                  <a:pt x="34" y="24"/>
                </a:lnTo>
                <a:lnTo>
                  <a:pt x="16" y="24"/>
                </a:lnTo>
                <a:lnTo>
                  <a:pt x="8" y="38"/>
                </a:lnTo>
                <a:lnTo>
                  <a:pt x="0" y="50"/>
                </a:lnTo>
                <a:lnTo>
                  <a:pt x="18" y="48"/>
                </a:lnTo>
                <a:lnTo>
                  <a:pt x="8" y="60"/>
                </a:lnTo>
                <a:lnTo>
                  <a:pt x="10" y="72"/>
                </a:lnTo>
                <a:lnTo>
                  <a:pt x="18" y="70"/>
                </a:lnTo>
                <a:lnTo>
                  <a:pt x="28" y="70"/>
                </a:lnTo>
                <a:lnTo>
                  <a:pt x="30" y="82"/>
                </a:lnTo>
                <a:lnTo>
                  <a:pt x="48" y="80"/>
                </a:lnTo>
                <a:lnTo>
                  <a:pt x="48" y="92"/>
                </a:lnTo>
                <a:lnTo>
                  <a:pt x="58" y="92"/>
                </a:lnTo>
                <a:lnTo>
                  <a:pt x="66" y="102"/>
                </a:lnTo>
                <a:lnTo>
                  <a:pt x="58" y="116"/>
                </a:lnTo>
                <a:lnTo>
                  <a:pt x="60" y="126"/>
                </a:lnTo>
                <a:lnTo>
                  <a:pt x="42" y="128"/>
                </a:lnTo>
                <a:lnTo>
                  <a:pt x="34" y="140"/>
                </a:lnTo>
                <a:lnTo>
                  <a:pt x="16" y="142"/>
                </a:lnTo>
                <a:lnTo>
                  <a:pt x="14" y="142"/>
                </a:lnTo>
                <a:close/>
              </a:path>
            </a:pathLst>
          </a:custGeom>
          <a:solidFill>
            <a:srgbClr val="72BE44"/>
          </a:solidFill>
          <a:ln w="3175">
            <a:solidFill>
              <a:schemeClr val="bg1"/>
            </a:solidFill>
            <a:round/>
            <a:headEnd/>
            <a:tailEnd/>
          </a:ln>
        </p:spPr>
        <p:txBody>
          <a:bodyPr/>
          <a:lstStyle/>
          <a:p>
            <a:pPr eaLnBrk="0" hangingPunct="0"/>
            <a:endParaRPr lang="en-US" dirty="0"/>
          </a:p>
        </p:txBody>
      </p:sp>
      <p:sp>
        <p:nvSpPr>
          <p:cNvPr id="53" name="Freeform 38"/>
          <p:cNvSpPr>
            <a:spLocks/>
          </p:cNvSpPr>
          <p:nvPr/>
        </p:nvSpPr>
        <p:spPr bwMode="auto">
          <a:xfrm>
            <a:off x="5560398" y="2748430"/>
            <a:ext cx="116581" cy="175417"/>
          </a:xfrm>
          <a:custGeom>
            <a:avLst/>
            <a:gdLst>
              <a:gd name="T0" fmla="*/ 8 w 88"/>
              <a:gd name="T1" fmla="*/ 0 h 132"/>
              <a:gd name="T2" fmla="*/ 62 w 88"/>
              <a:gd name="T3" fmla="*/ 102 h 132"/>
              <a:gd name="T4" fmla="*/ 72 w 88"/>
              <a:gd name="T5" fmla="*/ 108 h 132"/>
              <a:gd name="T6" fmla="*/ 86 w 88"/>
              <a:gd name="T7" fmla="*/ 104 h 132"/>
              <a:gd name="T8" fmla="*/ 88 w 88"/>
              <a:gd name="T9" fmla="*/ 116 h 132"/>
              <a:gd name="T10" fmla="*/ 88 w 88"/>
              <a:gd name="T11" fmla="*/ 114 h 132"/>
              <a:gd name="T12" fmla="*/ 48 w 88"/>
              <a:gd name="T13" fmla="*/ 132 h 132"/>
              <a:gd name="T14" fmla="*/ 0 w 88"/>
              <a:gd name="T15" fmla="*/ 16 h 132"/>
              <a:gd name="T16" fmla="*/ 8 w 88"/>
              <a:gd name="T17" fmla="*/ 0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8"/>
              <a:gd name="T28" fmla="*/ 0 h 132"/>
              <a:gd name="T29" fmla="*/ 88 w 88"/>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8" h="132">
                <a:moveTo>
                  <a:pt x="8" y="0"/>
                </a:moveTo>
                <a:lnTo>
                  <a:pt x="62" y="102"/>
                </a:lnTo>
                <a:lnTo>
                  <a:pt x="72" y="108"/>
                </a:lnTo>
                <a:lnTo>
                  <a:pt x="86" y="104"/>
                </a:lnTo>
                <a:lnTo>
                  <a:pt x="88" y="116"/>
                </a:lnTo>
                <a:lnTo>
                  <a:pt x="88" y="114"/>
                </a:lnTo>
                <a:lnTo>
                  <a:pt x="48" y="132"/>
                </a:lnTo>
                <a:lnTo>
                  <a:pt x="0" y="16"/>
                </a:lnTo>
                <a:lnTo>
                  <a:pt x="8" y="0"/>
                </a:lnTo>
                <a:close/>
              </a:path>
            </a:pathLst>
          </a:custGeom>
          <a:solidFill>
            <a:srgbClr val="72BE44"/>
          </a:solidFill>
          <a:ln w="3175">
            <a:solidFill>
              <a:schemeClr val="bg1"/>
            </a:solidFill>
            <a:round/>
            <a:headEnd/>
            <a:tailEnd/>
          </a:ln>
        </p:spPr>
        <p:txBody>
          <a:bodyPr/>
          <a:lstStyle/>
          <a:p>
            <a:pPr eaLnBrk="0" hangingPunct="0"/>
            <a:endParaRPr lang="en-US" dirty="0"/>
          </a:p>
        </p:txBody>
      </p:sp>
      <p:sp>
        <p:nvSpPr>
          <p:cNvPr id="54" name="Freeform 39"/>
          <p:cNvSpPr>
            <a:spLocks/>
          </p:cNvSpPr>
          <p:nvPr/>
        </p:nvSpPr>
        <p:spPr bwMode="auto">
          <a:xfrm>
            <a:off x="4925191" y="2857385"/>
            <a:ext cx="746342" cy="455431"/>
          </a:xfrm>
          <a:custGeom>
            <a:avLst/>
            <a:gdLst>
              <a:gd name="T0" fmla="*/ 414 w 564"/>
              <a:gd name="T1" fmla="*/ 44 h 344"/>
              <a:gd name="T2" fmla="*/ 398 w 564"/>
              <a:gd name="T3" fmla="*/ 68 h 344"/>
              <a:gd name="T4" fmla="*/ 416 w 564"/>
              <a:gd name="T5" fmla="*/ 78 h 344"/>
              <a:gd name="T6" fmla="*/ 436 w 564"/>
              <a:gd name="T7" fmla="*/ 88 h 344"/>
              <a:gd name="T8" fmla="*/ 476 w 564"/>
              <a:gd name="T9" fmla="*/ 98 h 344"/>
              <a:gd name="T10" fmla="*/ 492 w 564"/>
              <a:gd name="T11" fmla="*/ 110 h 344"/>
              <a:gd name="T12" fmla="*/ 502 w 564"/>
              <a:gd name="T13" fmla="*/ 130 h 344"/>
              <a:gd name="T14" fmla="*/ 514 w 564"/>
              <a:gd name="T15" fmla="*/ 154 h 344"/>
              <a:gd name="T16" fmla="*/ 506 w 564"/>
              <a:gd name="T17" fmla="*/ 166 h 344"/>
              <a:gd name="T18" fmla="*/ 522 w 564"/>
              <a:gd name="T19" fmla="*/ 172 h 344"/>
              <a:gd name="T20" fmla="*/ 516 w 564"/>
              <a:gd name="T21" fmla="*/ 190 h 344"/>
              <a:gd name="T22" fmla="*/ 526 w 564"/>
              <a:gd name="T23" fmla="*/ 200 h 344"/>
              <a:gd name="T24" fmla="*/ 554 w 564"/>
              <a:gd name="T25" fmla="*/ 208 h 344"/>
              <a:gd name="T26" fmla="*/ 564 w 564"/>
              <a:gd name="T27" fmla="*/ 220 h 344"/>
              <a:gd name="T28" fmla="*/ 474 w 564"/>
              <a:gd name="T29" fmla="*/ 250 h 344"/>
              <a:gd name="T30" fmla="*/ 358 w 564"/>
              <a:gd name="T31" fmla="*/ 282 h 344"/>
              <a:gd name="T32" fmla="*/ 238 w 564"/>
              <a:gd name="T33" fmla="*/ 308 h 344"/>
              <a:gd name="T34" fmla="*/ 120 w 564"/>
              <a:gd name="T35" fmla="*/ 328 h 344"/>
              <a:gd name="T36" fmla="*/ 0 w 564"/>
              <a:gd name="T37" fmla="*/ 344 h 344"/>
              <a:gd name="T38" fmla="*/ 8 w 564"/>
              <a:gd name="T39" fmla="*/ 330 h 344"/>
              <a:gd name="T40" fmla="*/ 36 w 564"/>
              <a:gd name="T41" fmla="*/ 316 h 344"/>
              <a:gd name="T42" fmla="*/ 52 w 564"/>
              <a:gd name="T43" fmla="*/ 292 h 344"/>
              <a:gd name="T44" fmla="*/ 60 w 564"/>
              <a:gd name="T45" fmla="*/ 268 h 344"/>
              <a:gd name="T46" fmla="*/ 76 w 564"/>
              <a:gd name="T47" fmla="*/ 254 h 344"/>
              <a:gd name="T48" fmla="*/ 84 w 564"/>
              <a:gd name="T49" fmla="*/ 232 h 344"/>
              <a:gd name="T50" fmla="*/ 92 w 564"/>
              <a:gd name="T51" fmla="*/ 242 h 344"/>
              <a:gd name="T52" fmla="*/ 148 w 564"/>
              <a:gd name="T53" fmla="*/ 250 h 344"/>
              <a:gd name="T54" fmla="*/ 166 w 564"/>
              <a:gd name="T55" fmla="*/ 238 h 344"/>
              <a:gd name="T56" fmla="*/ 192 w 564"/>
              <a:gd name="T57" fmla="*/ 224 h 344"/>
              <a:gd name="T58" fmla="*/ 210 w 564"/>
              <a:gd name="T59" fmla="*/ 210 h 344"/>
              <a:gd name="T60" fmla="*/ 208 w 564"/>
              <a:gd name="T61" fmla="*/ 188 h 344"/>
              <a:gd name="T62" fmla="*/ 206 w 564"/>
              <a:gd name="T63" fmla="*/ 164 h 344"/>
              <a:gd name="T64" fmla="*/ 222 w 564"/>
              <a:gd name="T65" fmla="*/ 140 h 344"/>
              <a:gd name="T66" fmla="*/ 230 w 564"/>
              <a:gd name="T67" fmla="*/ 116 h 344"/>
              <a:gd name="T68" fmla="*/ 246 w 564"/>
              <a:gd name="T69" fmla="*/ 102 h 344"/>
              <a:gd name="T70" fmla="*/ 266 w 564"/>
              <a:gd name="T71" fmla="*/ 112 h 344"/>
              <a:gd name="T72" fmla="*/ 272 w 564"/>
              <a:gd name="T73" fmla="*/ 78 h 344"/>
              <a:gd name="T74" fmla="*/ 290 w 564"/>
              <a:gd name="T75" fmla="*/ 76 h 344"/>
              <a:gd name="T76" fmla="*/ 306 w 564"/>
              <a:gd name="T77" fmla="*/ 52 h 344"/>
              <a:gd name="T78" fmla="*/ 340 w 564"/>
              <a:gd name="T79" fmla="*/ 16 h 344"/>
              <a:gd name="T80" fmla="*/ 358 w 564"/>
              <a:gd name="T81" fmla="*/ 26 h 344"/>
              <a:gd name="T82" fmla="*/ 356 w 564"/>
              <a:gd name="T83" fmla="*/ 2 h 344"/>
              <a:gd name="T84" fmla="*/ 374 w 564"/>
              <a:gd name="T85" fmla="*/ 0 h 344"/>
              <a:gd name="T86" fmla="*/ 394 w 564"/>
              <a:gd name="T87" fmla="*/ 12 h 344"/>
              <a:gd name="T88" fmla="*/ 412 w 564"/>
              <a:gd name="T89" fmla="*/ 22 h 3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4"/>
              <a:gd name="T136" fmla="*/ 0 h 344"/>
              <a:gd name="T137" fmla="*/ 564 w 564"/>
              <a:gd name="T138" fmla="*/ 344 h 34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4" h="344">
                <a:moveTo>
                  <a:pt x="426" y="42"/>
                </a:moveTo>
                <a:lnTo>
                  <a:pt x="414" y="44"/>
                </a:lnTo>
                <a:lnTo>
                  <a:pt x="408" y="56"/>
                </a:lnTo>
                <a:lnTo>
                  <a:pt x="398" y="68"/>
                </a:lnTo>
                <a:lnTo>
                  <a:pt x="408" y="78"/>
                </a:lnTo>
                <a:lnTo>
                  <a:pt x="416" y="78"/>
                </a:lnTo>
                <a:lnTo>
                  <a:pt x="426" y="78"/>
                </a:lnTo>
                <a:lnTo>
                  <a:pt x="436" y="88"/>
                </a:lnTo>
                <a:lnTo>
                  <a:pt x="454" y="98"/>
                </a:lnTo>
                <a:lnTo>
                  <a:pt x="476" y="98"/>
                </a:lnTo>
                <a:lnTo>
                  <a:pt x="482" y="108"/>
                </a:lnTo>
                <a:lnTo>
                  <a:pt x="492" y="110"/>
                </a:lnTo>
                <a:lnTo>
                  <a:pt x="502" y="118"/>
                </a:lnTo>
                <a:lnTo>
                  <a:pt x="502" y="130"/>
                </a:lnTo>
                <a:lnTo>
                  <a:pt x="512" y="142"/>
                </a:lnTo>
                <a:lnTo>
                  <a:pt x="514" y="154"/>
                </a:lnTo>
                <a:lnTo>
                  <a:pt x="500" y="156"/>
                </a:lnTo>
                <a:lnTo>
                  <a:pt x="506" y="166"/>
                </a:lnTo>
                <a:lnTo>
                  <a:pt x="518" y="164"/>
                </a:lnTo>
                <a:lnTo>
                  <a:pt x="522" y="172"/>
                </a:lnTo>
                <a:lnTo>
                  <a:pt x="516" y="178"/>
                </a:lnTo>
                <a:lnTo>
                  <a:pt x="516" y="190"/>
                </a:lnTo>
                <a:lnTo>
                  <a:pt x="514" y="200"/>
                </a:lnTo>
                <a:lnTo>
                  <a:pt x="526" y="200"/>
                </a:lnTo>
                <a:lnTo>
                  <a:pt x="542" y="186"/>
                </a:lnTo>
                <a:lnTo>
                  <a:pt x="554" y="208"/>
                </a:lnTo>
                <a:lnTo>
                  <a:pt x="554" y="220"/>
                </a:lnTo>
                <a:lnTo>
                  <a:pt x="564" y="220"/>
                </a:lnTo>
                <a:lnTo>
                  <a:pt x="530" y="230"/>
                </a:lnTo>
                <a:lnTo>
                  <a:pt x="474" y="250"/>
                </a:lnTo>
                <a:lnTo>
                  <a:pt x="416" y="266"/>
                </a:lnTo>
                <a:lnTo>
                  <a:pt x="358" y="282"/>
                </a:lnTo>
                <a:lnTo>
                  <a:pt x="298" y="296"/>
                </a:lnTo>
                <a:lnTo>
                  <a:pt x="238" y="308"/>
                </a:lnTo>
                <a:lnTo>
                  <a:pt x="180" y="320"/>
                </a:lnTo>
                <a:lnTo>
                  <a:pt x="120" y="328"/>
                </a:lnTo>
                <a:lnTo>
                  <a:pt x="60" y="336"/>
                </a:lnTo>
                <a:lnTo>
                  <a:pt x="0" y="344"/>
                </a:lnTo>
                <a:lnTo>
                  <a:pt x="0" y="342"/>
                </a:lnTo>
                <a:lnTo>
                  <a:pt x="8" y="330"/>
                </a:lnTo>
                <a:lnTo>
                  <a:pt x="26" y="318"/>
                </a:lnTo>
                <a:lnTo>
                  <a:pt x="36" y="316"/>
                </a:lnTo>
                <a:lnTo>
                  <a:pt x="52" y="304"/>
                </a:lnTo>
                <a:lnTo>
                  <a:pt x="52" y="292"/>
                </a:lnTo>
                <a:lnTo>
                  <a:pt x="68" y="280"/>
                </a:lnTo>
                <a:lnTo>
                  <a:pt x="60" y="268"/>
                </a:lnTo>
                <a:lnTo>
                  <a:pt x="68" y="256"/>
                </a:lnTo>
                <a:lnTo>
                  <a:pt x="76" y="254"/>
                </a:lnTo>
                <a:lnTo>
                  <a:pt x="84" y="244"/>
                </a:lnTo>
                <a:lnTo>
                  <a:pt x="84" y="232"/>
                </a:lnTo>
                <a:lnTo>
                  <a:pt x="92" y="230"/>
                </a:lnTo>
                <a:lnTo>
                  <a:pt x="92" y="242"/>
                </a:lnTo>
                <a:lnTo>
                  <a:pt x="130" y="250"/>
                </a:lnTo>
                <a:lnTo>
                  <a:pt x="148" y="250"/>
                </a:lnTo>
                <a:lnTo>
                  <a:pt x="156" y="248"/>
                </a:lnTo>
                <a:lnTo>
                  <a:pt x="166" y="238"/>
                </a:lnTo>
                <a:lnTo>
                  <a:pt x="184" y="236"/>
                </a:lnTo>
                <a:lnTo>
                  <a:pt x="192" y="224"/>
                </a:lnTo>
                <a:lnTo>
                  <a:pt x="202" y="222"/>
                </a:lnTo>
                <a:lnTo>
                  <a:pt x="210" y="210"/>
                </a:lnTo>
                <a:lnTo>
                  <a:pt x="208" y="200"/>
                </a:lnTo>
                <a:lnTo>
                  <a:pt x="208" y="188"/>
                </a:lnTo>
                <a:lnTo>
                  <a:pt x="206" y="176"/>
                </a:lnTo>
                <a:lnTo>
                  <a:pt x="206" y="164"/>
                </a:lnTo>
                <a:lnTo>
                  <a:pt x="214" y="152"/>
                </a:lnTo>
                <a:lnTo>
                  <a:pt x="222" y="140"/>
                </a:lnTo>
                <a:lnTo>
                  <a:pt x="220" y="128"/>
                </a:lnTo>
                <a:lnTo>
                  <a:pt x="230" y="116"/>
                </a:lnTo>
                <a:lnTo>
                  <a:pt x="228" y="104"/>
                </a:lnTo>
                <a:lnTo>
                  <a:pt x="246" y="102"/>
                </a:lnTo>
                <a:lnTo>
                  <a:pt x="256" y="114"/>
                </a:lnTo>
                <a:lnTo>
                  <a:pt x="266" y="112"/>
                </a:lnTo>
                <a:lnTo>
                  <a:pt x="272" y="88"/>
                </a:lnTo>
                <a:lnTo>
                  <a:pt x="272" y="78"/>
                </a:lnTo>
                <a:lnTo>
                  <a:pt x="280" y="66"/>
                </a:lnTo>
                <a:lnTo>
                  <a:pt x="290" y="76"/>
                </a:lnTo>
                <a:lnTo>
                  <a:pt x="298" y="64"/>
                </a:lnTo>
                <a:lnTo>
                  <a:pt x="306" y="52"/>
                </a:lnTo>
                <a:lnTo>
                  <a:pt x="306" y="42"/>
                </a:lnTo>
                <a:lnTo>
                  <a:pt x="340" y="16"/>
                </a:lnTo>
                <a:lnTo>
                  <a:pt x="350" y="26"/>
                </a:lnTo>
                <a:lnTo>
                  <a:pt x="358" y="26"/>
                </a:lnTo>
                <a:lnTo>
                  <a:pt x="358" y="14"/>
                </a:lnTo>
                <a:lnTo>
                  <a:pt x="356" y="2"/>
                </a:lnTo>
                <a:lnTo>
                  <a:pt x="366" y="2"/>
                </a:lnTo>
                <a:lnTo>
                  <a:pt x="374" y="0"/>
                </a:lnTo>
                <a:lnTo>
                  <a:pt x="384" y="0"/>
                </a:lnTo>
                <a:lnTo>
                  <a:pt x="394" y="12"/>
                </a:lnTo>
                <a:lnTo>
                  <a:pt x="404" y="10"/>
                </a:lnTo>
                <a:lnTo>
                  <a:pt x="412" y="22"/>
                </a:lnTo>
                <a:lnTo>
                  <a:pt x="426" y="42"/>
                </a:lnTo>
                <a:close/>
              </a:path>
            </a:pathLst>
          </a:custGeom>
          <a:solidFill>
            <a:srgbClr val="72BE44"/>
          </a:solidFill>
          <a:ln w="3175">
            <a:solidFill>
              <a:schemeClr val="bg1"/>
            </a:solidFill>
            <a:round/>
            <a:headEnd/>
            <a:tailEnd/>
          </a:ln>
        </p:spPr>
        <p:txBody>
          <a:bodyPr/>
          <a:lstStyle/>
          <a:p>
            <a:pPr eaLnBrk="0" hangingPunct="0"/>
            <a:endParaRPr lang="en-US" dirty="0"/>
          </a:p>
        </p:txBody>
      </p:sp>
      <p:sp>
        <p:nvSpPr>
          <p:cNvPr id="55" name="Freeform 40"/>
          <p:cNvSpPr>
            <a:spLocks/>
          </p:cNvSpPr>
          <p:nvPr/>
        </p:nvSpPr>
        <p:spPr bwMode="auto">
          <a:xfrm>
            <a:off x="4956788" y="2818162"/>
            <a:ext cx="455432" cy="370447"/>
          </a:xfrm>
          <a:custGeom>
            <a:avLst/>
            <a:gdLst>
              <a:gd name="T0" fmla="*/ 208 w 344"/>
              <a:gd name="T1" fmla="*/ 30 h 280"/>
              <a:gd name="T2" fmla="*/ 224 w 344"/>
              <a:gd name="T3" fmla="*/ 52 h 280"/>
              <a:gd name="T4" fmla="*/ 344 w 344"/>
              <a:gd name="T5" fmla="*/ 30 h 280"/>
              <a:gd name="T6" fmla="*/ 334 w 344"/>
              <a:gd name="T7" fmla="*/ 44 h 280"/>
              <a:gd name="T8" fmla="*/ 326 w 344"/>
              <a:gd name="T9" fmla="*/ 56 h 280"/>
              <a:gd name="T10" fmla="*/ 282 w 344"/>
              <a:gd name="T11" fmla="*/ 72 h 280"/>
              <a:gd name="T12" fmla="*/ 274 w 344"/>
              <a:gd name="T13" fmla="*/ 94 h 280"/>
              <a:gd name="T14" fmla="*/ 256 w 344"/>
              <a:gd name="T15" fmla="*/ 96 h 280"/>
              <a:gd name="T16" fmla="*/ 248 w 344"/>
              <a:gd name="T17" fmla="*/ 118 h 280"/>
              <a:gd name="T18" fmla="*/ 232 w 344"/>
              <a:gd name="T19" fmla="*/ 144 h 280"/>
              <a:gd name="T20" fmla="*/ 204 w 344"/>
              <a:gd name="T21" fmla="*/ 134 h 280"/>
              <a:gd name="T22" fmla="*/ 196 w 344"/>
              <a:gd name="T23" fmla="*/ 158 h 280"/>
              <a:gd name="T24" fmla="*/ 190 w 344"/>
              <a:gd name="T25" fmla="*/ 182 h 280"/>
              <a:gd name="T26" fmla="*/ 182 w 344"/>
              <a:gd name="T27" fmla="*/ 206 h 280"/>
              <a:gd name="T28" fmla="*/ 184 w 344"/>
              <a:gd name="T29" fmla="*/ 230 h 280"/>
              <a:gd name="T30" fmla="*/ 178 w 344"/>
              <a:gd name="T31" fmla="*/ 252 h 280"/>
              <a:gd name="T32" fmla="*/ 160 w 344"/>
              <a:gd name="T33" fmla="*/ 266 h 280"/>
              <a:gd name="T34" fmla="*/ 132 w 344"/>
              <a:gd name="T35" fmla="*/ 278 h 280"/>
              <a:gd name="T36" fmla="*/ 106 w 344"/>
              <a:gd name="T37" fmla="*/ 280 h 280"/>
              <a:gd name="T38" fmla="*/ 60 w 344"/>
              <a:gd name="T39" fmla="*/ 262 h 280"/>
              <a:gd name="T40" fmla="*/ 32 w 344"/>
              <a:gd name="T41" fmla="*/ 252 h 280"/>
              <a:gd name="T42" fmla="*/ 20 w 344"/>
              <a:gd name="T43" fmla="*/ 218 h 280"/>
              <a:gd name="T44" fmla="*/ 2 w 344"/>
              <a:gd name="T45" fmla="*/ 208 h 280"/>
              <a:gd name="T46" fmla="*/ 8 w 344"/>
              <a:gd name="T47" fmla="*/ 184 h 280"/>
              <a:gd name="T48" fmla="*/ 34 w 344"/>
              <a:gd name="T49" fmla="*/ 170 h 280"/>
              <a:gd name="T50" fmla="*/ 32 w 344"/>
              <a:gd name="T51" fmla="*/ 146 h 280"/>
              <a:gd name="T52" fmla="*/ 42 w 344"/>
              <a:gd name="T53" fmla="*/ 134 h 280"/>
              <a:gd name="T54" fmla="*/ 58 w 344"/>
              <a:gd name="T55" fmla="*/ 122 h 280"/>
              <a:gd name="T56" fmla="*/ 56 w 344"/>
              <a:gd name="T57" fmla="*/ 98 h 280"/>
              <a:gd name="T58" fmla="*/ 54 w 344"/>
              <a:gd name="T59" fmla="*/ 76 h 280"/>
              <a:gd name="T60" fmla="*/ 74 w 344"/>
              <a:gd name="T61" fmla="*/ 74 h 280"/>
              <a:gd name="T62" fmla="*/ 100 w 344"/>
              <a:gd name="T63" fmla="*/ 62 h 280"/>
              <a:gd name="T64" fmla="*/ 106 w 344"/>
              <a:gd name="T65" fmla="*/ 36 h 280"/>
              <a:gd name="T66" fmla="*/ 114 w 344"/>
              <a:gd name="T67" fmla="*/ 12 h 280"/>
              <a:gd name="T68" fmla="*/ 134 w 344"/>
              <a:gd name="T69" fmla="*/ 32 h 28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4"/>
              <a:gd name="T106" fmla="*/ 0 h 280"/>
              <a:gd name="T107" fmla="*/ 344 w 344"/>
              <a:gd name="T108" fmla="*/ 280 h 28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4" h="280">
                <a:moveTo>
                  <a:pt x="208" y="18"/>
                </a:moveTo>
                <a:lnTo>
                  <a:pt x="208" y="30"/>
                </a:lnTo>
                <a:lnTo>
                  <a:pt x="208" y="40"/>
                </a:lnTo>
                <a:lnTo>
                  <a:pt x="224" y="52"/>
                </a:lnTo>
                <a:lnTo>
                  <a:pt x="308" y="16"/>
                </a:lnTo>
                <a:lnTo>
                  <a:pt x="344" y="30"/>
                </a:lnTo>
                <a:lnTo>
                  <a:pt x="332" y="32"/>
                </a:lnTo>
                <a:lnTo>
                  <a:pt x="334" y="44"/>
                </a:lnTo>
                <a:lnTo>
                  <a:pt x="334" y="56"/>
                </a:lnTo>
                <a:lnTo>
                  <a:pt x="326" y="56"/>
                </a:lnTo>
                <a:lnTo>
                  <a:pt x="316" y="46"/>
                </a:lnTo>
                <a:lnTo>
                  <a:pt x="282" y="72"/>
                </a:lnTo>
                <a:lnTo>
                  <a:pt x="282" y="82"/>
                </a:lnTo>
                <a:lnTo>
                  <a:pt x="274" y="94"/>
                </a:lnTo>
                <a:lnTo>
                  <a:pt x="266" y="106"/>
                </a:lnTo>
                <a:lnTo>
                  <a:pt x="256" y="96"/>
                </a:lnTo>
                <a:lnTo>
                  <a:pt x="248" y="108"/>
                </a:lnTo>
                <a:lnTo>
                  <a:pt x="248" y="118"/>
                </a:lnTo>
                <a:lnTo>
                  <a:pt x="242" y="142"/>
                </a:lnTo>
                <a:lnTo>
                  <a:pt x="232" y="144"/>
                </a:lnTo>
                <a:lnTo>
                  <a:pt x="222" y="132"/>
                </a:lnTo>
                <a:lnTo>
                  <a:pt x="204" y="134"/>
                </a:lnTo>
                <a:lnTo>
                  <a:pt x="206" y="146"/>
                </a:lnTo>
                <a:lnTo>
                  <a:pt x="196" y="158"/>
                </a:lnTo>
                <a:lnTo>
                  <a:pt x="198" y="170"/>
                </a:lnTo>
                <a:lnTo>
                  <a:pt x="190" y="182"/>
                </a:lnTo>
                <a:lnTo>
                  <a:pt x="182" y="194"/>
                </a:lnTo>
                <a:lnTo>
                  <a:pt x="182" y="206"/>
                </a:lnTo>
                <a:lnTo>
                  <a:pt x="184" y="218"/>
                </a:lnTo>
                <a:lnTo>
                  <a:pt x="184" y="230"/>
                </a:lnTo>
                <a:lnTo>
                  <a:pt x="186" y="240"/>
                </a:lnTo>
                <a:lnTo>
                  <a:pt x="178" y="252"/>
                </a:lnTo>
                <a:lnTo>
                  <a:pt x="168" y="254"/>
                </a:lnTo>
                <a:lnTo>
                  <a:pt x="160" y="266"/>
                </a:lnTo>
                <a:lnTo>
                  <a:pt x="142" y="268"/>
                </a:lnTo>
                <a:lnTo>
                  <a:pt x="132" y="278"/>
                </a:lnTo>
                <a:lnTo>
                  <a:pt x="124" y="280"/>
                </a:lnTo>
                <a:lnTo>
                  <a:pt x="106" y="280"/>
                </a:lnTo>
                <a:lnTo>
                  <a:pt x="68" y="272"/>
                </a:lnTo>
                <a:lnTo>
                  <a:pt x="60" y="262"/>
                </a:lnTo>
                <a:lnTo>
                  <a:pt x="50" y="262"/>
                </a:lnTo>
                <a:lnTo>
                  <a:pt x="32" y="252"/>
                </a:lnTo>
                <a:lnTo>
                  <a:pt x="32" y="240"/>
                </a:lnTo>
                <a:lnTo>
                  <a:pt x="20" y="218"/>
                </a:lnTo>
                <a:lnTo>
                  <a:pt x="2" y="220"/>
                </a:lnTo>
                <a:lnTo>
                  <a:pt x="2" y="208"/>
                </a:lnTo>
                <a:lnTo>
                  <a:pt x="0" y="184"/>
                </a:lnTo>
                <a:lnTo>
                  <a:pt x="8" y="184"/>
                </a:lnTo>
                <a:lnTo>
                  <a:pt x="26" y="182"/>
                </a:lnTo>
                <a:lnTo>
                  <a:pt x="34" y="170"/>
                </a:lnTo>
                <a:lnTo>
                  <a:pt x="34" y="158"/>
                </a:lnTo>
                <a:lnTo>
                  <a:pt x="32" y="146"/>
                </a:lnTo>
                <a:lnTo>
                  <a:pt x="32" y="134"/>
                </a:lnTo>
                <a:lnTo>
                  <a:pt x="42" y="134"/>
                </a:lnTo>
                <a:lnTo>
                  <a:pt x="58" y="132"/>
                </a:lnTo>
                <a:lnTo>
                  <a:pt x="58" y="122"/>
                </a:lnTo>
                <a:lnTo>
                  <a:pt x="48" y="110"/>
                </a:lnTo>
                <a:lnTo>
                  <a:pt x="56" y="98"/>
                </a:lnTo>
                <a:lnTo>
                  <a:pt x="66" y="88"/>
                </a:lnTo>
                <a:lnTo>
                  <a:pt x="54" y="76"/>
                </a:lnTo>
                <a:lnTo>
                  <a:pt x="64" y="76"/>
                </a:lnTo>
                <a:lnTo>
                  <a:pt x="74" y="74"/>
                </a:lnTo>
                <a:lnTo>
                  <a:pt x="90" y="62"/>
                </a:lnTo>
                <a:lnTo>
                  <a:pt x="100" y="62"/>
                </a:lnTo>
                <a:lnTo>
                  <a:pt x="108" y="48"/>
                </a:lnTo>
                <a:lnTo>
                  <a:pt x="106" y="36"/>
                </a:lnTo>
                <a:lnTo>
                  <a:pt x="114" y="24"/>
                </a:lnTo>
                <a:lnTo>
                  <a:pt x="114" y="12"/>
                </a:lnTo>
                <a:lnTo>
                  <a:pt x="124" y="0"/>
                </a:lnTo>
                <a:lnTo>
                  <a:pt x="134" y="32"/>
                </a:lnTo>
                <a:lnTo>
                  <a:pt x="208" y="18"/>
                </a:lnTo>
                <a:close/>
              </a:path>
            </a:pathLst>
          </a:custGeom>
          <a:solidFill>
            <a:srgbClr val="72BE44"/>
          </a:solidFill>
          <a:ln w="3175">
            <a:solidFill>
              <a:schemeClr val="bg1"/>
            </a:solidFill>
            <a:round/>
            <a:headEnd/>
            <a:tailEnd/>
          </a:ln>
        </p:spPr>
        <p:txBody>
          <a:bodyPr/>
          <a:lstStyle/>
          <a:p>
            <a:pPr eaLnBrk="0" hangingPunct="0"/>
            <a:endParaRPr lang="en-US" dirty="0"/>
          </a:p>
        </p:txBody>
      </p:sp>
      <p:sp>
        <p:nvSpPr>
          <p:cNvPr id="56" name="Freeform 41"/>
          <p:cNvSpPr>
            <a:spLocks/>
          </p:cNvSpPr>
          <p:nvPr/>
        </p:nvSpPr>
        <p:spPr bwMode="auto">
          <a:xfrm>
            <a:off x="5229175" y="2766952"/>
            <a:ext cx="449984" cy="291999"/>
          </a:xfrm>
          <a:custGeom>
            <a:avLst/>
            <a:gdLst>
              <a:gd name="T0" fmla="*/ 194 w 340"/>
              <a:gd name="T1" fmla="*/ 112 h 220"/>
              <a:gd name="T2" fmla="*/ 190 w 340"/>
              <a:gd name="T3" fmla="*/ 98 h 220"/>
              <a:gd name="T4" fmla="*/ 178 w 340"/>
              <a:gd name="T5" fmla="*/ 96 h 220"/>
              <a:gd name="T6" fmla="*/ 174 w 340"/>
              <a:gd name="T7" fmla="*/ 80 h 220"/>
              <a:gd name="T8" fmla="*/ 162 w 340"/>
              <a:gd name="T9" fmla="*/ 80 h 220"/>
              <a:gd name="T10" fmla="*/ 154 w 340"/>
              <a:gd name="T11" fmla="*/ 70 h 220"/>
              <a:gd name="T12" fmla="*/ 130 w 340"/>
              <a:gd name="T13" fmla="*/ 70 h 220"/>
              <a:gd name="T14" fmla="*/ 98 w 340"/>
              <a:gd name="T15" fmla="*/ 52 h 220"/>
              <a:gd name="T16" fmla="*/ 20 w 340"/>
              <a:gd name="T17" fmla="*/ 90 h 220"/>
              <a:gd name="T18" fmla="*/ 2 w 340"/>
              <a:gd name="T19" fmla="*/ 82 h 220"/>
              <a:gd name="T20" fmla="*/ 0 w 340"/>
              <a:gd name="T21" fmla="*/ 58 h 220"/>
              <a:gd name="T22" fmla="*/ 248 w 340"/>
              <a:gd name="T23" fmla="*/ 0 h 220"/>
              <a:gd name="T24" fmla="*/ 300 w 340"/>
              <a:gd name="T25" fmla="*/ 118 h 220"/>
              <a:gd name="T26" fmla="*/ 338 w 340"/>
              <a:gd name="T27" fmla="*/ 100 h 220"/>
              <a:gd name="T28" fmla="*/ 338 w 340"/>
              <a:gd name="T29" fmla="*/ 102 h 220"/>
              <a:gd name="T30" fmla="*/ 338 w 340"/>
              <a:gd name="T31" fmla="*/ 112 h 220"/>
              <a:gd name="T32" fmla="*/ 340 w 340"/>
              <a:gd name="T33" fmla="*/ 134 h 220"/>
              <a:gd name="T34" fmla="*/ 332 w 340"/>
              <a:gd name="T35" fmla="*/ 148 h 220"/>
              <a:gd name="T36" fmla="*/ 324 w 340"/>
              <a:gd name="T37" fmla="*/ 160 h 220"/>
              <a:gd name="T38" fmla="*/ 326 w 340"/>
              <a:gd name="T39" fmla="*/ 172 h 220"/>
              <a:gd name="T40" fmla="*/ 318 w 340"/>
              <a:gd name="T41" fmla="*/ 184 h 220"/>
              <a:gd name="T42" fmla="*/ 312 w 340"/>
              <a:gd name="T43" fmla="*/ 196 h 220"/>
              <a:gd name="T44" fmla="*/ 310 w 340"/>
              <a:gd name="T45" fmla="*/ 220 h 220"/>
              <a:gd name="T46" fmla="*/ 300 w 340"/>
              <a:gd name="T47" fmla="*/ 220 h 220"/>
              <a:gd name="T48" fmla="*/ 294 w 340"/>
              <a:gd name="T49" fmla="*/ 210 h 220"/>
              <a:gd name="T50" fmla="*/ 298 w 340"/>
              <a:gd name="T51" fmla="*/ 194 h 220"/>
              <a:gd name="T52" fmla="*/ 308 w 340"/>
              <a:gd name="T53" fmla="*/ 184 h 220"/>
              <a:gd name="T54" fmla="*/ 308 w 340"/>
              <a:gd name="T55" fmla="*/ 172 h 220"/>
              <a:gd name="T56" fmla="*/ 316 w 340"/>
              <a:gd name="T57" fmla="*/ 160 h 220"/>
              <a:gd name="T58" fmla="*/ 306 w 340"/>
              <a:gd name="T59" fmla="*/ 160 h 220"/>
              <a:gd name="T60" fmla="*/ 296 w 340"/>
              <a:gd name="T61" fmla="*/ 162 h 220"/>
              <a:gd name="T62" fmla="*/ 296 w 340"/>
              <a:gd name="T63" fmla="*/ 150 h 220"/>
              <a:gd name="T64" fmla="*/ 294 w 340"/>
              <a:gd name="T65" fmla="*/ 138 h 220"/>
              <a:gd name="T66" fmla="*/ 286 w 340"/>
              <a:gd name="T67" fmla="*/ 130 h 220"/>
              <a:gd name="T68" fmla="*/ 278 w 340"/>
              <a:gd name="T69" fmla="*/ 140 h 220"/>
              <a:gd name="T70" fmla="*/ 268 w 340"/>
              <a:gd name="T71" fmla="*/ 140 h 220"/>
              <a:gd name="T72" fmla="*/ 258 w 340"/>
              <a:gd name="T73" fmla="*/ 130 h 220"/>
              <a:gd name="T74" fmla="*/ 248 w 340"/>
              <a:gd name="T75" fmla="*/ 118 h 220"/>
              <a:gd name="T76" fmla="*/ 248 w 340"/>
              <a:gd name="T77" fmla="*/ 108 h 220"/>
              <a:gd name="T78" fmla="*/ 256 w 340"/>
              <a:gd name="T79" fmla="*/ 106 h 220"/>
              <a:gd name="T80" fmla="*/ 264 w 340"/>
              <a:gd name="T81" fmla="*/ 98 h 220"/>
              <a:gd name="T82" fmla="*/ 256 w 340"/>
              <a:gd name="T83" fmla="*/ 96 h 220"/>
              <a:gd name="T84" fmla="*/ 250 w 340"/>
              <a:gd name="T85" fmla="*/ 94 h 220"/>
              <a:gd name="T86" fmla="*/ 246 w 340"/>
              <a:gd name="T87" fmla="*/ 84 h 220"/>
              <a:gd name="T88" fmla="*/ 240 w 340"/>
              <a:gd name="T89" fmla="*/ 72 h 220"/>
              <a:gd name="T90" fmla="*/ 244 w 340"/>
              <a:gd name="T91" fmla="*/ 62 h 220"/>
              <a:gd name="T92" fmla="*/ 246 w 340"/>
              <a:gd name="T93" fmla="*/ 50 h 220"/>
              <a:gd name="T94" fmla="*/ 242 w 340"/>
              <a:gd name="T95" fmla="*/ 38 h 220"/>
              <a:gd name="T96" fmla="*/ 234 w 340"/>
              <a:gd name="T97" fmla="*/ 46 h 220"/>
              <a:gd name="T98" fmla="*/ 226 w 340"/>
              <a:gd name="T99" fmla="*/ 50 h 220"/>
              <a:gd name="T100" fmla="*/ 226 w 340"/>
              <a:gd name="T101" fmla="*/ 62 h 220"/>
              <a:gd name="T102" fmla="*/ 224 w 340"/>
              <a:gd name="T103" fmla="*/ 64 h 220"/>
              <a:gd name="T104" fmla="*/ 218 w 340"/>
              <a:gd name="T105" fmla="*/ 76 h 220"/>
              <a:gd name="T106" fmla="*/ 218 w 340"/>
              <a:gd name="T107" fmla="*/ 86 h 220"/>
              <a:gd name="T108" fmla="*/ 206 w 340"/>
              <a:gd name="T109" fmla="*/ 96 h 220"/>
              <a:gd name="T110" fmla="*/ 202 w 340"/>
              <a:gd name="T111" fmla="*/ 102 h 220"/>
              <a:gd name="T112" fmla="*/ 198 w 340"/>
              <a:gd name="T113" fmla="*/ 108 h 220"/>
              <a:gd name="T114" fmla="*/ 194 w 340"/>
              <a:gd name="T115" fmla="*/ 112 h 22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40"/>
              <a:gd name="T175" fmla="*/ 0 h 220"/>
              <a:gd name="T176" fmla="*/ 340 w 340"/>
              <a:gd name="T177" fmla="*/ 220 h 22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40" h="220">
                <a:moveTo>
                  <a:pt x="194" y="112"/>
                </a:moveTo>
                <a:lnTo>
                  <a:pt x="190" y="98"/>
                </a:lnTo>
                <a:lnTo>
                  <a:pt x="178" y="96"/>
                </a:lnTo>
                <a:lnTo>
                  <a:pt x="174" y="80"/>
                </a:lnTo>
                <a:lnTo>
                  <a:pt x="162" y="80"/>
                </a:lnTo>
                <a:lnTo>
                  <a:pt x="154" y="70"/>
                </a:lnTo>
                <a:lnTo>
                  <a:pt x="130" y="70"/>
                </a:lnTo>
                <a:lnTo>
                  <a:pt x="98" y="52"/>
                </a:lnTo>
                <a:lnTo>
                  <a:pt x="20" y="90"/>
                </a:lnTo>
                <a:lnTo>
                  <a:pt x="2" y="82"/>
                </a:lnTo>
                <a:lnTo>
                  <a:pt x="0" y="58"/>
                </a:lnTo>
                <a:lnTo>
                  <a:pt x="248" y="0"/>
                </a:lnTo>
                <a:lnTo>
                  <a:pt x="300" y="118"/>
                </a:lnTo>
                <a:lnTo>
                  <a:pt x="338" y="100"/>
                </a:lnTo>
                <a:lnTo>
                  <a:pt x="338" y="102"/>
                </a:lnTo>
                <a:lnTo>
                  <a:pt x="338" y="112"/>
                </a:lnTo>
                <a:lnTo>
                  <a:pt x="340" y="134"/>
                </a:lnTo>
                <a:lnTo>
                  <a:pt x="332" y="148"/>
                </a:lnTo>
                <a:lnTo>
                  <a:pt x="324" y="160"/>
                </a:lnTo>
                <a:lnTo>
                  <a:pt x="326" y="172"/>
                </a:lnTo>
                <a:lnTo>
                  <a:pt x="318" y="184"/>
                </a:lnTo>
                <a:lnTo>
                  <a:pt x="312" y="196"/>
                </a:lnTo>
                <a:lnTo>
                  <a:pt x="310" y="220"/>
                </a:lnTo>
                <a:lnTo>
                  <a:pt x="300" y="220"/>
                </a:lnTo>
                <a:lnTo>
                  <a:pt x="294" y="210"/>
                </a:lnTo>
                <a:lnTo>
                  <a:pt x="298" y="194"/>
                </a:lnTo>
                <a:lnTo>
                  <a:pt x="308" y="184"/>
                </a:lnTo>
                <a:lnTo>
                  <a:pt x="308" y="172"/>
                </a:lnTo>
                <a:lnTo>
                  <a:pt x="316" y="160"/>
                </a:lnTo>
                <a:lnTo>
                  <a:pt x="306" y="160"/>
                </a:lnTo>
                <a:lnTo>
                  <a:pt x="296" y="162"/>
                </a:lnTo>
                <a:lnTo>
                  <a:pt x="296" y="150"/>
                </a:lnTo>
                <a:lnTo>
                  <a:pt x="294" y="138"/>
                </a:lnTo>
                <a:lnTo>
                  <a:pt x="286" y="130"/>
                </a:lnTo>
                <a:lnTo>
                  <a:pt x="278" y="140"/>
                </a:lnTo>
                <a:lnTo>
                  <a:pt x="268" y="140"/>
                </a:lnTo>
                <a:lnTo>
                  <a:pt x="258" y="130"/>
                </a:lnTo>
                <a:lnTo>
                  <a:pt x="248" y="118"/>
                </a:lnTo>
                <a:lnTo>
                  <a:pt x="248" y="108"/>
                </a:lnTo>
                <a:lnTo>
                  <a:pt x="256" y="106"/>
                </a:lnTo>
                <a:lnTo>
                  <a:pt x="264" y="98"/>
                </a:lnTo>
                <a:lnTo>
                  <a:pt x="256" y="96"/>
                </a:lnTo>
                <a:lnTo>
                  <a:pt x="250" y="94"/>
                </a:lnTo>
                <a:lnTo>
                  <a:pt x="246" y="84"/>
                </a:lnTo>
                <a:lnTo>
                  <a:pt x="240" y="72"/>
                </a:lnTo>
                <a:lnTo>
                  <a:pt x="244" y="62"/>
                </a:lnTo>
                <a:lnTo>
                  <a:pt x="246" y="50"/>
                </a:lnTo>
                <a:lnTo>
                  <a:pt x="242" y="38"/>
                </a:lnTo>
                <a:lnTo>
                  <a:pt x="234" y="46"/>
                </a:lnTo>
                <a:lnTo>
                  <a:pt x="226" y="50"/>
                </a:lnTo>
                <a:lnTo>
                  <a:pt x="226" y="62"/>
                </a:lnTo>
                <a:lnTo>
                  <a:pt x="224" y="64"/>
                </a:lnTo>
                <a:lnTo>
                  <a:pt x="218" y="76"/>
                </a:lnTo>
                <a:lnTo>
                  <a:pt x="218" y="86"/>
                </a:lnTo>
                <a:lnTo>
                  <a:pt x="206" y="96"/>
                </a:lnTo>
                <a:lnTo>
                  <a:pt x="202" y="102"/>
                </a:lnTo>
                <a:lnTo>
                  <a:pt x="198" y="108"/>
                </a:lnTo>
                <a:lnTo>
                  <a:pt x="194" y="112"/>
                </a:lnTo>
                <a:close/>
              </a:path>
            </a:pathLst>
          </a:custGeom>
          <a:solidFill>
            <a:schemeClr val="accent2"/>
          </a:solidFill>
          <a:ln w="3175">
            <a:solidFill>
              <a:schemeClr val="bg1"/>
            </a:solidFill>
            <a:round/>
            <a:headEnd/>
            <a:tailEnd/>
          </a:ln>
        </p:spPr>
        <p:txBody>
          <a:bodyPr/>
          <a:lstStyle/>
          <a:p>
            <a:pPr eaLnBrk="0" hangingPunct="0"/>
            <a:endParaRPr lang="en-US" dirty="0"/>
          </a:p>
        </p:txBody>
      </p:sp>
      <p:sp>
        <p:nvSpPr>
          <p:cNvPr id="57" name="Freeform 42"/>
          <p:cNvSpPr>
            <a:spLocks/>
          </p:cNvSpPr>
          <p:nvPr/>
        </p:nvSpPr>
        <p:spPr bwMode="auto">
          <a:xfrm>
            <a:off x="4866355" y="3148295"/>
            <a:ext cx="836774" cy="416208"/>
          </a:xfrm>
          <a:custGeom>
            <a:avLst/>
            <a:gdLst>
              <a:gd name="T0" fmla="*/ 282 w 632"/>
              <a:gd name="T1" fmla="*/ 88 h 314"/>
              <a:gd name="T2" fmla="*/ 402 w 632"/>
              <a:gd name="T3" fmla="*/ 62 h 314"/>
              <a:gd name="T4" fmla="*/ 518 w 632"/>
              <a:gd name="T5" fmla="*/ 30 h 314"/>
              <a:gd name="T6" fmla="*/ 608 w 632"/>
              <a:gd name="T7" fmla="*/ 0 h 314"/>
              <a:gd name="T8" fmla="*/ 608 w 632"/>
              <a:gd name="T9" fmla="*/ 12 h 314"/>
              <a:gd name="T10" fmla="*/ 628 w 632"/>
              <a:gd name="T11" fmla="*/ 32 h 314"/>
              <a:gd name="T12" fmla="*/ 610 w 632"/>
              <a:gd name="T13" fmla="*/ 22 h 314"/>
              <a:gd name="T14" fmla="*/ 602 w 632"/>
              <a:gd name="T15" fmla="*/ 34 h 314"/>
              <a:gd name="T16" fmla="*/ 582 w 632"/>
              <a:gd name="T17" fmla="*/ 36 h 314"/>
              <a:gd name="T18" fmla="*/ 574 w 632"/>
              <a:gd name="T19" fmla="*/ 48 h 314"/>
              <a:gd name="T20" fmla="*/ 556 w 632"/>
              <a:gd name="T21" fmla="*/ 50 h 314"/>
              <a:gd name="T22" fmla="*/ 548 w 632"/>
              <a:gd name="T23" fmla="*/ 50 h 314"/>
              <a:gd name="T24" fmla="*/ 558 w 632"/>
              <a:gd name="T25" fmla="*/ 62 h 314"/>
              <a:gd name="T26" fmla="*/ 576 w 632"/>
              <a:gd name="T27" fmla="*/ 72 h 314"/>
              <a:gd name="T28" fmla="*/ 604 w 632"/>
              <a:gd name="T29" fmla="*/ 58 h 314"/>
              <a:gd name="T30" fmla="*/ 612 w 632"/>
              <a:gd name="T31" fmla="*/ 68 h 314"/>
              <a:gd name="T32" fmla="*/ 612 w 632"/>
              <a:gd name="T33" fmla="*/ 68 h 314"/>
              <a:gd name="T34" fmla="*/ 630 w 632"/>
              <a:gd name="T35" fmla="*/ 56 h 314"/>
              <a:gd name="T36" fmla="*/ 632 w 632"/>
              <a:gd name="T37" fmla="*/ 80 h 314"/>
              <a:gd name="T38" fmla="*/ 624 w 632"/>
              <a:gd name="T39" fmla="*/ 104 h 314"/>
              <a:gd name="T40" fmla="*/ 608 w 632"/>
              <a:gd name="T41" fmla="*/ 116 h 314"/>
              <a:gd name="T42" fmla="*/ 588 w 632"/>
              <a:gd name="T43" fmla="*/ 106 h 314"/>
              <a:gd name="T44" fmla="*/ 570 w 632"/>
              <a:gd name="T45" fmla="*/ 118 h 314"/>
              <a:gd name="T46" fmla="*/ 588 w 632"/>
              <a:gd name="T47" fmla="*/ 118 h 314"/>
              <a:gd name="T48" fmla="*/ 590 w 632"/>
              <a:gd name="T49" fmla="*/ 140 h 314"/>
              <a:gd name="T50" fmla="*/ 610 w 632"/>
              <a:gd name="T51" fmla="*/ 150 h 314"/>
              <a:gd name="T52" fmla="*/ 618 w 632"/>
              <a:gd name="T53" fmla="*/ 150 h 314"/>
              <a:gd name="T54" fmla="*/ 612 w 632"/>
              <a:gd name="T55" fmla="*/ 174 h 314"/>
              <a:gd name="T56" fmla="*/ 604 w 632"/>
              <a:gd name="T57" fmla="*/ 186 h 314"/>
              <a:gd name="T58" fmla="*/ 586 w 632"/>
              <a:gd name="T59" fmla="*/ 200 h 314"/>
              <a:gd name="T60" fmla="*/ 568 w 632"/>
              <a:gd name="T61" fmla="*/ 200 h 314"/>
              <a:gd name="T62" fmla="*/ 542 w 632"/>
              <a:gd name="T63" fmla="*/ 214 h 314"/>
              <a:gd name="T64" fmla="*/ 524 w 632"/>
              <a:gd name="T65" fmla="*/ 226 h 314"/>
              <a:gd name="T66" fmla="*/ 518 w 632"/>
              <a:gd name="T67" fmla="*/ 262 h 314"/>
              <a:gd name="T68" fmla="*/ 500 w 632"/>
              <a:gd name="T69" fmla="*/ 276 h 314"/>
              <a:gd name="T70" fmla="*/ 474 w 632"/>
              <a:gd name="T71" fmla="*/ 290 h 314"/>
              <a:gd name="T72" fmla="*/ 458 w 632"/>
              <a:gd name="T73" fmla="*/ 302 h 314"/>
              <a:gd name="T74" fmla="*/ 466 w 632"/>
              <a:gd name="T75" fmla="*/ 314 h 314"/>
              <a:gd name="T76" fmla="*/ 380 w 632"/>
              <a:gd name="T77" fmla="*/ 248 h 314"/>
              <a:gd name="T78" fmla="*/ 352 w 632"/>
              <a:gd name="T79" fmla="*/ 232 h 314"/>
              <a:gd name="T80" fmla="*/ 298 w 632"/>
              <a:gd name="T81" fmla="*/ 244 h 314"/>
              <a:gd name="T82" fmla="*/ 272 w 632"/>
              <a:gd name="T83" fmla="*/ 246 h 314"/>
              <a:gd name="T84" fmla="*/ 262 w 632"/>
              <a:gd name="T85" fmla="*/ 224 h 314"/>
              <a:gd name="T86" fmla="*/ 214 w 632"/>
              <a:gd name="T87" fmla="*/ 216 h 314"/>
              <a:gd name="T88" fmla="*/ 162 w 632"/>
              <a:gd name="T89" fmla="*/ 230 h 314"/>
              <a:gd name="T90" fmla="*/ 110 w 632"/>
              <a:gd name="T91" fmla="*/ 258 h 314"/>
              <a:gd name="T92" fmla="*/ 84 w 632"/>
              <a:gd name="T93" fmla="*/ 270 h 314"/>
              <a:gd name="T94" fmla="*/ 2 w 632"/>
              <a:gd name="T95" fmla="*/ 288 h 314"/>
              <a:gd name="T96" fmla="*/ 2 w 632"/>
              <a:gd name="T97" fmla="*/ 266 h 314"/>
              <a:gd name="T98" fmla="*/ 8 w 632"/>
              <a:gd name="T99" fmla="*/ 254 h 314"/>
              <a:gd name="T100" fmla="*/ 8 w 632"/>
              <a:gd name="T101" fmla="*/ 242 h 314"/>
              <a:gd name="T102" fmla="*/ 52 w 632"/>
              <a:gd name="T103" fmla="*/ 216 h 314"/>
              <a:gd name="T104" fmla="*/ 70 w 632"/>
              <a:gd name="T105" fmla="*/ 202 h 314"/>
              <a:gd name="T106" fmla="*/ 78 w 632"/>
              <a:gd name="T107" fmla="*/ 190 h 314"/>
              <a:gd name="T108" fmla="*/ 94 w 632"/>
              <a:gd name="T109" fmla="*/ 178 h 314"/>
              <a:gd name="T110" fmla="*/ 120 w 632"/>
              <a:gd name="T111" fmla="*/ 164 h 314"/>
              <a:gd name="T112" fmla="*/ 138 w 632"/>
              <a:gd name="T113" fmla="*/ 150 h 314"/>
              <a:gd name="T114" fmla="*/ 156 w 632"/>
              <a:gd name="T115" fmla="*/ 148 h 314"/>
              <a:gd name="T116" fmla="*/ 164 w 632"/>
              <a:gd name="T117" fmla="*/ 126 h 314"/>
              <a:gd name="T118" fmla="*/ 170 w 632"/>
              <a:gd name="T119" fmla="*/ 106 h 31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32"/>
              <a:gd name="T181" fmla="*/ 0 h 314"/>
              <a:gd name="T182" fmla="*/ 632 w 632"/>
              <a:gd name="T183" fmla="*/ 314 h 31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32" h="314">
                <a:moveTo>
                  <a:pt x="224" y="100"/>
                </a:moveTo>
                <a:lnTo>
                  <a:pt x="282" y="88"/>
                </a:lnTo>
                <a:lnTo>
                  <a:pt x="342" y="76"/>
                </a:lnTo>
                <a:lnTo>
                  <a:pt x="402" y="62"/>
                </a:lnTo>
                <a:lnTo>
                  <a:pt x="460" y="46"/>
                </a:lnTo>
                <a:lnTo>
                  <a:pt x="518" y="30"/>
                </a:lnTo>
                <a:lnTo>
                  <a:pt x="574" y="10"/>
                </a:lnTo>
                <a:lnTo>
                  <a:pt x="608" y="0"/>
                </a:lnTo>
                <a:lnTo>
                  <a:pt x="608" y="12"/>
                </a:lnTo>
                <a:lnTo>
                  <a:pt x="618" y="22"/>
                </a:lnTo>
                <a:lnTo>
                  <a:pt x="628" y="32"/>
                </a:lnTo>
                <a:lnTo>
                  <a:pt x="618" y="34"/>
                </a:lnTo>
                <a:lnTo>
                  <a:pt x="610" y="22"/>
                </a:lnTo>
                <a:lnTo>
                  <a:pt x="600" y="24"/>
                </a:lnTo>
                <a:lnTo>
                  <a:pt x="602" y="34"/>
                </a:lnTo>
                <a:lnTo>
                  <a:pt x="592" y="36"/>
                </a:lnTo>
                <a:lnTo>
                  <a:pt x="582" y="36"/>
                </a:lnTo>
                <a:lnTo>
                  <a:pt x="584" y="48"/>
                </a:lnTo>
                <a:lnTo>
                  <a:pt x="574" y="48"/>
                </a:lnTo>
                <a:lnTo>
                  <a:pt x="566" y="50"/>
                </a:lnTo>
                <a:lnTo>
                  <a:pt x="556" y="50"/>
                </a:lnTo>
                <a:lnTo>
                  <a:pt x="546" y="38"/>
                </a:lnTo>
                <a:lnTo>
                  <a:pt x="548" y="50"/>
                </a:lnTo>
                <a:lnTo>
                  <a:pt x="548" y="62"/>
                </a:lnTo>
                <a:lnTo>
                  <a:pt x="558" y="62"/>
                </a:lnTo>
                <a:lnTo>
                  <a:pt x="566" y="60"/>
                </a:lnTo>
                <a:lnTo>
                  <a:pt x="576" y="72"/>
                </a:lnTo>
                <a:lnTo>
                  <a:pt x="584" y="60"/>
                </a:lnTo>
                <a:lnTo>
                  <a:pt x="604" y="58"/>
                </a:lnTo>
                <a:lnTo>
                  <a:pt x="612" y="58"/>
                </a:lnTo>
                <a:lnTo>
                  <a:pt x="612" y="68"/>
                </a:lnTo>
                <a:lnTo>
                  <a:pt x="614" y="80"/>
                </a:lnTo>
                <a:lnTo>
                  <a:pt x="612" y="68"/>
                </a:lnTo>
                <a:lnTo>
                  <a:pt x="620" y="56"/>
                </a:lnTo>
                <a:lnTo>
                  <a:pt x="630" y="56"/>
                </a:lnTo>
                <a:lnTo>
                  <a:pt x="630" y="68"/>
                </a:lnTo>
                <a:lnTo>
                  <a:pt x="632" y="80"/>
                </a:lnTo>
                <a:lnTo>
                  <a:pt x="624" y="92"/>
                </a:lnTo>
                <a:lnTo>
                  <a:pt x="624" y="104"/>
                </a:lnTo>
                <a:lnTo>
                  <a:pt x="616" y="116"/>
                </a:lnTo>
                <a:lnTo>
                  <a:pt x="608" y="116"/>
                </a:lnTo>
                <a:lnTo>
                  <a:pt x="598" y="116"/>
                </a:lnTo>
                <a:lnTo>
                  <a:pt x="588" y="106"/>
                </a:lnTo>
                <a:lnTo>
                  <a:pt x="578" y="106"/>
                </a:lnTo>
                <a:lnTo>
                  <a:pt x="570" y="118"/>
                </a:lnTo>
                <a:lnTo>
                  <a:pt x="580" y="118"/>
                </a:lnTo>
                <a:lnTo>
                  <a:pt x="588" y="118"/>
                </a:lnTo>
                <a:lnTo>
                  <a:pt x="580" y="130"/>
                </a:lnTo>
                <a:lnTo>
                  <a:pt x="590" y="140"/>
                </a:lnTo>
                <a:lnTo>
                  <a:pt x="600" y="140"/>
                </a:lnTo>
                <a:lnTo>
                  <a:pt x="610" y="150"/>
                </a:lnTo>
                <a:lnTo>
                  <a:pt x="628" y="150"/>
                </a:lnTo>
                <a:lnTo>
                  <a:pt x="618" y="150"/>
                </a:lnTo>
                <a:lnTo>
                  <a:pt x="620" y="162"/>
                </a:lnTo>
                <a:lnTo>
                  <a:pt x="612" y="174"/>
                </a:lnTo>
                <a:lnTo>
                  <a:pt x="612" y="186"/>
                </a:lnTo>
                <a:lnTo>
                  <a:pt x="604" y="186"/>
                </a:lnTo>
                <a:lnTo>
                  <a:pt x="594" y="188"/>
                </a:lnTo>
                <a:lnTo>
                  <a:pt x="586" y="200"/>
                </a:lnTo>
                <a:lnTo>
                  <a:pt x="576" y="200"/>
                </a:lnTo>
                <a:lnTo>
                  <a:pt x="568" y="200"/>
                </a:lnTo>
                <a:lnTo>
                  <a:pt x="550" y="202"/>
                </a:lnTo>
                <a:lnTo>
                  <a:pt x="542" y="214"/>
                </a:lnTo>
                <a:lnTo>
                  <a:pt x="534" y="216"/>
                </a:lnTo>
                <a:lnTo>
                  <a:pt x="524" y="226"/>
                </a:lnTo>
                <a:lnTo>
                  <a:pt x="516" y="238"/>
                </a:lnTo>
                <a:lnTo>
                  <a:pt x="518" y="262"/>
                </a:lnTo>
                <a:lnTo>
                  <a:pt x="510" y="276"/>
                </a:lnTo>
                <a:lnTo>
                  <a:pt x="500" y="276"/>
                </a:lnTo>
                <a:lnTo>
                  <a:pt x="492" y="276"/>
                </a:lnTo>
                <a:lnTo>
                  <a:pt x="474" y="290"/>
                </a:lnTo>
                <a:lnTo>
                  <a:pt x="466" y="290"/>
                </a:lnTo>
                <a:lnTo>
                  <a:pt x="458" y="302"/>
                </a:lnTo>
                <a:lnTo>
                  <a:pt x="466" y="302"/>
                </a:lnTo>
                <a:lnTo>
                  <a:pt x="466" y="314"/>
                </a:lnTo>
                <a:lnTo>
                  <a:pt x="458" y="302"/>
                </a:lnTo>
                <a:lnTo>
                  <a:pt x="380" y="248"/>
                </a:lnTo>
                <a:lnTo>
                  <a:pt x="360" y="240"/>
                </a:lnTo>
                <a:lnTo>
                  <a:pt x="352" y="232"/>
                </a:lnTo>
                <a:lnTo>
                  <a:pt x="318" y="242"/>
                </a:lnTo>
                <a:lnTo>
                  <a:pt x="298" y="244"/>
                </a:lnTo>
                <a:lnTo>
                  <a:pt x="282" y="244"/>
                </a:lnTo>
                <a:lnTo>
                  <a:pt x="272" y="246"/>
                </a:lnTo>
                <a:lnTo>
                  <a:pt x="262" y="234"/>
                </a:lnTo>
                <a:lnTo>
                  <a:pt x="262" y="224"/>
                </a:lnTo>
                <a:lnTo>
                  <a:pt x="234" y="214"/>
                </a:lnTo>
                <a:lnTo>
                  <a:pt x="214" y="216"/>
                </a:lnTo>
                <a:lnTo>
                  <a:pt x="190" y="228"/>
                </a:lnTo>
                <a:lnTo>
                  <a:pt x="162" y="230"/>
                </a:lnTo>
                <a:lnTo>
                  <a:pt x="136" y="244"/>
                </a:lnTo>
                <a:lnTo>
                  <a:pt x="110" y="258"/>
                </a:lnTo>
                <a:lnTo>
                  <a:pt x="92" y="270"/>
                </a:lnTo>
                <a:lnTo>
                  <a:pt x="84" y="270"/>
                </a:lnTo>
                <a:lnTo>
                  <a:pt x="2" y="276"/>
                </a:lnTo>
                <a:lnTo>
                  <a:pt x="2" y="288"/>
                </a:lnTo>
                <a:lnTo>
                  <a:pt x="2" y="276"/>
                </a:lnTo>
                <a:lnTo>
                  <a:pt x="2" y="266"/>
                </a:lnTo>
                <a:lnTo>
                  <a:pt x="0" y="254"/>
                </a:lnTo>
                <a:lnTo>
                  <a:pt x="8" y="254"/>
                </a:lnTo>
                <a:lnTo>
                  <a:pt x="18" y="252"/>
                </a:lnTo>
                <a:lnTo>
                  <a:pt x="8" y="242"/>
                </a:lnTo>
                <a:lnTo>
                  <a:pt x="34" y="228"/>
                </a:lnTo>
                <a:lnTo>
                  <a:pt x="52" y="216"/>
                </a:lnTo>
                <a:lnTo>
                  <a:pt x="60" y="216"/>
                </a:lnTo>
                <a:lnTo>
                  <a:pt x="70" y="202"/>
                </a:lnTo>
                <a:lnTo>
                  <a:pt x="68" y="190"/>
                </a:lnTo>
                <a:lnTo>
                  <a:pt x="78" y="190"/>
                </a:lnTo>
                <a:lnTo>
                  <a:pt x="86" y="178"/>
                </a:lnTo>
                <a:lnTo>
                  <a:pt x="94" y="178"/>
                </a:lnTo>
                <a:lnTo>
                  <a:pt x="112" y="164"/>
                </a:lnTo>
                <a:lnTo>
                  <a:pt x="120" y="164"/>
                </a:lnTo>
                <a:lnTo>
                  <a:pt x="128" y="150"/>
                </a:lnTo>
                <a:lnTo>
                  <a:pt x="138" y="150"/>
                </a:lnTo>
                <a:lnTo>
                  <a:pt x="146" y="150"/>
                </a:lnTo>
                <a:lnTo>
                  <a:pt x="156" y="148"/>
                </a:lnTo>
                <a:lnTo>
                  <a:pt x="156" y="138"/>
                </a:lnTo>
                <a:lnTo>
                  <a:pt x="164" y="126"/>
                </a:lnTo>
                <a:lnTo>
                  <a:pt x="170" y="114"/>
                </a:lnTo>
                <a:lnTo>
                  <a:pt x="170" y="106"/>
                </a:lnTo>
                <a:lnTo>
                  <a:pt x="224" y="100"/>
                </a:lnTo>
                <a:close/>
              </a:path>
            </a:pathLst>
          </a:custGeom>
          <a:solidFill>
            <a:srgbClr val="72BE44"/>
          </a:solidFill>
          <a:ln w="3175">
            <a:solidFill>
              <a:schemeClr val="bg1"/>
            </a:solidFill>
            <a:round/>
            <a:headEnd/>
            <a:tailEnd/>
          </a:ln>
        </p:spPr>
        <p:txBody>
          <a:bodyPr/>
          <a:lstStyle/>
          <a:p>
            <a:pPr eaLnBrk="0" hangingPunct="0"/>
            <a:endParaRPr lang="en-US" dirty="0"/>
          </a:p>
        </p:txBody>
      </p:sp>
      <p:sp>
        <p:nvSpPr>
          <p:cNvPr id="58" name="Freeform 43"/>
          <p:cNvSpPr>
            <a:spLocks/>
          </p:cNvSpPr>
          <p:nvPr/>
        </p:nvSpPr>
        <p:spPr bwMode="auto">
          <a:xfrm>
            <a:off x="4271461" y="3288847"/>
            <a:ext cx="820431" cy="317058"/>
          </a:xfrm>
          <a:custGeom>
            <a:avLst/>
            <a:gdLst>
              <a:gd name="T0" fmla="*/ 452 w 620"/>
              <a:gd name="T1" fmla="*/ 182 h 240"/>
              <a:gd name="T2" fmla="*/ 452 w 620"/>
              <a:gd name="T3" fmla="*/ 160 h 240"/>
              <a:gd name="T4" fmla="*/ 458 w 620"/>
              <a:gd name="T5" fmla="*/ 148 h 240"/>
              <a:gd name="T6" fmla="*/ 458 w 620"/>
              <a:gd name="T7" fmla="*/ 136 h 240"/>
              <a:gd name="T8" fmla="*/ 502 w 620"/>
              <a:gd name="T9" fmla="*/ 110 h 240"/>
              <a:gd name="T10" fmla="*/ 520 w 620"/>
              <a:gd name="T11" fmla="*/ 96 h 240"/>
              <a:gd name="T12" fmla="*/ 528 w 620"/>
              <a:gd name="T13" fmla="*/ 84 h 240"/>
              <a:gd name="T14" fmla="*/ 544 w 620"/>
              <a:gd name="T15" fmla="*/ 72 h 240"/>
              <a:gd name="T16" fmla="*/ 570 w 620"/>
              <a:gd name="T17" fmla="*/ 58 h 240"/>
              <a:gd name="T18" fmla="*/ 588 w 620"/>
              <a:gd name="T19" fmla="*/ 44 h 240"/>
              <a:gd name="T20" fmla="*/ 606 w 620"/>
              <a:gd name="T21" fmla="*/ 42 h 240"/>
              <a:gd name="T22" fmla="*/ 614 w 620"/>
              <a:gd name="T23" fmla="*/ 20 h 240"/>
              <a:gd name="T24" fmla="*/ 618 w 620"/>
              <a:gd name="T25" fmla="*/ 0 h 240"/>
              <a:gd name="T26" fmla="*/ 496 w 620"/>
              <a:gd name="T27" fmla="*/ 18 h 240"/>
              <a:gd name="T28" fmla="*/ 360 w 620"/>
              <a:gd name="T29" fmla="*/ 42 h 240"/>
              <a:gd name="T30" fmla="*/ 164 w 620"/>
              <a:gd name="T31" fmla="*/ 64 h 240"/>
              <a:gd name="T32" fmla="*/ 144 w 620"/>
              <a:gd name="T33" fmla="*/ 76 h 240"/>
              <a:gd name="T34" fmla="*/ 38 w 620"/>
              <a:gd name="T35" fmla="*/ 84 h 240"/>
              <a:gd name="T36" fmla="*/ 40 w 620"/>
              <a:gd name="T37" fmla="*/ 108 h 240"/>
              <a:gd name="T38" fmla="*/ 20 w 620"/>
              <a:gd name="T39" fmla="*/ 110 h 240"/>
              <a:gd name="T40" fmla="*/ 40 w 620"/>
              <a:gd name="T41" fmla="*/ 120 h 240"/>
              <a:gd name="T42" fmla="*/ 24 w 620"/>
              <a:gd name="T43" fmla="*/ 138 h 240"/>
              <a:gd name="T44" fmla="*/ 32 w 620"/>
              <a:gd name="T45" fmla="*/ 144 h 240"/>
              <a:gd name="T46" fmla="*/ 26 w 620"/>
              <a:gd name="T47" fmla="*/ 168 h 240"/>
              <a:gd name="T48" fmla="*/ 18 w 620"/>
              <a:gd name="T49" fmla="*/ 180 h 240"/>
              <a:gd name="T50" fmla="*/ 8 w 620"/>
              <a:gd name="T51" fmla="*/ 192 h 240"/>
              <a:gd name="T52" fmla="*/ 0 w 620"/>
              <a:gd name="T53" fmla="*/ 204 h 240"/>
              <a:gd name="T54" fmla="*/ 10 w 620"/>
              <a:gd name="T55" fmla="*/ 216 h 240"/>
              <a:gd name="T56" fmla="*/ 4 w 620"/>
              <a:gd name="T57" fmla="*/ 240 h 240"/>
              <a:gd name="T58" fmla="*/ 64 w 620"/>
              <a:gd name="T59" fmla="*/ 236 h 240"/>
              <a:gd name="T60" fmla="*/ 188 w 620"/>
              <a:gd name="T61" fmla="*/ 226 h 240"/>
              <a:gd name="T62" fmla="*/ 312 w 620"/>
              <a:gd name="T63" fmla="*/ 210 h 240"/>
              <a:gd name="T64" fmla="*/ 354 w 620"/>
              <a:gd name="T65" fmla="*/ 190 h 2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20"/>
              <a:gd name="T100" fmla="*/ 0 h 240"/>
              <a:gd name="T101" fmla="*/ 620 w 620"/>
              <a:gd name="T102" fmla="*/ 240 h 2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20" h="240">
                <a:moveTo>
                  <a:pt x="354" y="190"/>
                </a:moveTo>
                <a:lnTo>
                  <a:pt x="452" y="182"/>
                </a:lnTo>
                <a:lnTo>
                  <a:pt x="452" y="170"/>
                </a:lnTo>
                <a:lnTo>
                  <a:pt x="452" y="160"/>
                </a:lnTo>
                <a:lnTo>
                  <a:pt x="450" y="148"/>
                </a:lnTo>
                <a:lnTo>
                  <a:pt x="458" y="148"/>
                </a:lnTo>
                <a:lnTo>
                  <a:pt x="468" y="146"/>
                </a:lnTo>
                <a:lnTo>
                  <a:pt x="458" y="136"/>
                </a:lnTo>
                <a:lnTo>
                  <a:pt x="484" y="122"/>
                </a:lnTo>
                <a:lnTo>
                  <a:pt x="502" y="110"/>
                </a:lnTo>
                <a:lnTo>
                  <a:pt x="510" y="110"/>
                </a:lnTo>
                <a:lnTo>
                  <a:pt x="520" y="96"/>
                </a:lnTo>
                <a:lnTo>
                  <a:pt x="518" y="84"/>
                </a:lnTo>
                <a:lnTo>
                  <a:pt x="528" y="84"/>
                </a:lnTo>
                <a:lnTo>
                  <a:pt x="536" y="72"/>
                </a:lnTo>
                <a:lnTo>
                  <a:pt x="544" y="72"/>
                </a:lnTo>
                <a:lnTo>
                  <a:pt x="562" y="58"/>
                </a:lnTo>
                <a:lnTo>
                  <a:pt x="570" y="58"/>
                </a:lnTo>
                <a:lnTo>
                  <a:pt x="578" y="44"/>
                </a:lnTo>
                <a:lnTo>
                  <a:pt x="588" y="44"/>
                </a:lnTo>
                <a:lnTo>
                  <a:pt x="596" y="44"/>
                </a:lnTo>
                <a:lnTo>
                  <a:pt x="606" y="42"/>
                </a:lnTo>
                <a:lnTo>
                  <a:pt x="606" y="32"/>
                </a:lnTo>
                <a:lnTo>
                  <a:pt x="614" y="20"/>
                </a:lnTo>
                <a:lnTo>
                  <a:pt x="620" y="8"/>
                </a:lnTo>
                <a:lnTo>
                  <a:pt x="618" y="0"/>
                </a:lnTo>
                <a:lnTo>
                  <a:pt x="496" y="18"/>
                </a:lnTo>
                <a:lnTo>
                  <a:pt x="434" y="30"/>
                </a:lnTo>
                <a:lnTo>
                  <a:pt x="360" y="42"/>
                </a:lnTo>
                <a:lnTo>
                  <a:pt x="280" y="52"/>
                </a:lnTo>
                <a:lnTo>
                  <a:pt x="164" y="64"/>
                </a:lnTo>
                <a:lnTo>
                  <a:pt x="144" y="66"/>
                </a:lnTo>
                <a:lnTo>
                  <a:pt x="144" y="76"/>
                </a:lnTo>
                <a:lnTo>
                  <a:pt x="46" y="84"/>
                </a:lnTo>
                <a:lnTo>
                  <a:pt x="38" y="84"/>
                </a:lnTo>
                <a:lnTo>
                  <a:pt x="38" y="96"/>
                </a:lnTo>
                <a:lnTo>
                  <a:pt x="40" y="108"/>
                </a:lnTo>
                <a:lnTo>
                  <a:pt x="30" y="108"/>
                </a:lnTo>
                <a:lnTo>
                  <a:pt x="20" y="110"/>
                </a:lnTo>
                <a:lnTo>
                  <a:pt x="30" y="120"/>
                </a:lnTo>
                <a:lnTo>
                  <a:pt x="40" y="120"/>
                </a:lnTo>
                <a:lnTo>
                  <a:pt x="32" y="132"/>
                </a:lnTo>
                <a:lnTo>
                  <a:pt x="24" y="138"/>
                </a:lnTo>
                <a:lnTo>
                  <a:pt x="24" y="146"/>
                </a:lnTo>
                <a:lnTo>
                  <a:pt x="32" y="144"/>
                </a:lnTo>
                <a:lnTo>
                  <a:pt x="24" y="156"/>
                </a:lnTo>
                <a:lnTo>
                  <a:pt x="26" y="168"/>
                </a:lnTo>
                <a:lnTo>
                  <a:pt x="16" y="168"/>
                </a:lnTo>
                <a:lnTo>
                  <a:pt x="18" y="180"/>
                </a:lnTo>
                <a:lnTo>
                  <a:pt x="18" y="192"/>
                </a:lnTo>
                <a:lnTo>
                  <a:pt x="8" y="192"/>
                </a:lnTo>
                <a:lnTo>
                  <a:pt x="0" y="192"/>
                </a:lnTo>
                <a:lnTo>
                  <a:pt x="0" y="204"/>
                </a:lnTo>
                <a:lnTo>
                  <a:pt x="10" y="204"/>
                </a:lnTo>
                <a:lnTo>
                  <a:pt x="10" y="216"/>
                </a:lnTo>
                <a:lnTo>
                  <a:pt x="12" y="226"/>
                </a:lnTo>
                <a:lnTo>
                  <a:pt x="4" y="240"/>
                </a:lnTo>
                <a:lnTo>
                  <a:pt x="2" y="240"/>
                </a:lnTo>
                <a:lnTo>
                  <a:pt x="64" y="236"/>
                </a:lnTo>
                <a:lnTo>
                  <a:pt x="128" y="232"/>
                </a:lnTo>
                <a:lnTo>
                  <a:pt x="188" y="226"/>
                </a:lnTo>
                <a:lnTo>
                  <a:pt x="250" y="218"/>
                </a:lnTo>
                <a:lnTo>
                  <a:pt x="312" y="210"/>
                </a:lnTo>
                <a:lnTo>
                  <a:pt x="354" y="202"/>
                </a:lnTo>
                <a:lnTo>
                  <a:pt x="354" y="190"/>
                </a:lnTo>
                <a:close/>
              </a:path>
            </a:pathLst>
          </a:custGeom>
          <a:solidFill>
            <a:srgbClr val="72BE44"/>
          </a:solidFill>
          <a:ln w="3175">
            <a:solidFill>
              <a:schemeClr val="bg1"/>
            </a:solidFill>
            <a:round/>
            <a:headEnd/>
            <a:tailEnd/>
          </a:ln>
        </p:spPr>
        <p:txBody>
          <a:bodyPr/>
          <a:lstStyle/>
          <a:p>
            <a:pPr eaLnBrk="0" hangingPunct="0"/>
            <a:endParaRPr lang="en-US" dirty="0"/>
          </a:p>
        </p:txBody>
      </p:sp>
      <p:sp>
        <p:nvSpPr>
          <p:cNvPr id="59" name="Freeform 44"/>
          <p:cNvSpPr>
            <a:spLocks/>
          </p:cNvSpPr>
          <p:nvPr/>
        </p:nvSpPr>
        <p:spPr bwMode="auto">
          <a:xfrm>
            <a:off x="4321580" y="3011011"/>
            <a:ext cx="725641" cy="388969"/>
          </a:xfrm>
          <a:custGeom>
            <a:avLst/>
            <a:gdLst>
              <a:gd name="T0" fmla="*/ 306 w 548"/>
              <a:gd name="T1" fmla="*/ 28 h 294"/>
              <a:gd name="T2" fmla="*/ 306 w 548"/>
              <a:gd name="T3" fmla="*/ 38 h 294"/>
              <a:gd name="T4" fmla="*/ 280 w 548"/>
              <a:gd name="T5" fmla="*/ 54 h 294"/>
              <a:gd name="T6" fmla="*/ 274 w 548"/>
              <a:gd name="T7" fmla="*/ 66 h 294"/>
              <a:gd name="T8" fmla="*/ 256 w 548"/>
              <a:gd name="T9" fmla="*/ 90 h 294"/>
              <a:gd name="T10" fmla="*/ 248 w 548"/>
              <a:gd name="T11" fmla="*/ 102 h 294"/>
              <a:gd name="T12" fmla="*/ 240 w 548"/>
              <a:gd name="T13" fmla="*/ 114 h 294"/>
              <a:gd name="T14" fmla="*/ 222 w 548"/>
              <a:gd name="T15" fmla="*/ 116 h 294"/>
              <a:gd name="T16" fmla="*/ 212 w 548"/>
              <a:gd name="T17" fmla="*/ 104 h 294"/>
              <a:gd name="T18" fmla="*/ 204 w 548"/>
              <a:gd name="T19" fmla="*/ 128 h 294"/>
              <a:gd name="T20" fmla="*/ 196 w 548"/>
              <a:gd name="T21" fmla="*/ 140 h 294"/>
              <a:gd name="T22" fmla="*/ 178 w 548"/>
              <a:gd name="T23" fmla="*/ 130 h 294"/>
              <a:gd name="T24" fmla="*/ 170 w 548"/>
              <a:gd name="T25" fmla="*/ 154 h 294"/>
              <a:gd name="T26" fmla="*/ 152 w 548"/>
              <a:gd name="T27" fmla="*/ 156 h 294"/>
              <a:gd name="T28" fmla="*/ 134 w 548"/>
              <a:gd name="T29" fmla="*/ 146 h 294"/>
              <a:gd name="T30" fmla="*/ 98 w 548"/>
              <a:gd name="T31" fmla="*/ 160 h 294"/>
              <a:gd name="T32" fmla="*/ 82 w 548"/>
              <a:gd name="T33" fmla="*/ 172 h 294"/>
              <a:gd name="T34" fmla="*/ 92 w 548"/>
              <a:gd name="T35" fmla="*/ 194 h 294"/>
              <a:gd name="T36" fmla="*/ 76 w 548"/>
              <a:gd name="T37" fmla="*/ 208 h 294"/>
              <a:gd name="T38" fmla="*/ 66 w 548"/>
              <a:gd name="T39" fmla="*/ 220 h 294"/>
              <a:gd name="T40" fmla="*/ 66 w 548"/>
              <a:gd name="T41" fmla="*/ 232 h 294"/>
              <a:gd name="T42" fmla="*/ 50 w 548"/>
              <a:gd name="T43" fmla="*/ 234 h 294"/>
              <a:gd name="T44" fmla="*/ 22 w 548"/>
              <a:gd name="T45" fmla="*/ 236 h 294"/>
              <a:gd name="T46" fmla="*/ 24 w 548"/>
              <a:gd name="T47" fmla="*/ 258 h 294"/>
              <a:gd name="T48" fmla="*/ 16 w 548"/>
              <a:gd name="T49" fmla="*/ 282 h 294"/>
              <a:gd name="T50" fmla="*/ 0 w 548"/>
              <a:gd name="T51" fmla="*/ 294 h 294"/>
              <a:gd name="T52" fmla="*/ 106 w 548"/>
              <a:gd name="T53" fmla="*/ 286 h 294"/>
              <a:gd name="T54" fmla="*/ 126 w 548"/>
              <a:gd name="T55" fmla="*/ 274 h 294"/>
              <a:gd name="T56" fmla="*/ 322 w 548"/>
              <a:gd name="T57" fmla="*/ 252 h 294"/>
              <a:gd name="T58" fmla="*/ 458 w 548"/>
              <a:gd name="T59" fmla="*/ 228 h 294"/>
              <a:gd name="T60" fmla="*/ 464 w 548"/>
              <a:gd name="T61" fmla="*/ 214 h 294"/>
              <a:gd name="T62" fmla="*/ 492 w 548"/>
              <a:gd name="T63" fmla="*/ 200 h 294"/>
              <a:gd name="T64" fmla="*/ 508 w 548"/>
              <a:gd name="T65" fmla="*/ 176 h 294"/>
              <a:gd name="T66" fmla="*/ 516 w 548"/>
              <a:gd name="T67" fmla="*/ 152 h 294"/>
              <a:gd name="T68" fmla="*/ 532 w 548"/>
              <a:gd name="T69" fmla="*/ 138 h 294"/>
              <a:gd name="T70" fmla="*/ 540 w 548"/>
              <a:gd name="T71" fmla="*/ 116 h 294"/>
              <a:gd name="T72" fmla="*/ 540 w 548"/>
              <a:gd name="T73" fmla="*/ 116 h 294"/>
              <a:gd name="T74" fmla="*/ 512 w 548"/>
              <a:gd name="T75" fmla="*/ 106 h 294"/>
              <a:gd name="T76" fmla="*/ 500 w 548"/>
              <a:gd name="T77" fmla="*/ 72 h 294"/>
              <a:gd name="T78" fmla="*/ 482 w 548"/>
              <a:gd name="T79" fmla="*/ 62 h 294"/>
              <a:gd name="T80" fmla="*/ 488 w 548"/>
              <a:gd name="T81" fmla="*/ 38 h 294"/>
              <a:gd name="T82" fmla="*/ 478 w 548"/>
              <a:gd name="T83" fmla="*/ 26 h 294"/>
              <a:gd name="T84" fmla="*/ 462 w 548"/>
              <a:gd name="T85" fmla="*/ 28 h 294"/>
              <a:gd name="T86" fmla="*/ 442 w 548"/>
              <a:gd name="T87" fmla="*/ 28 h 294"/>
              <a:gd name="T88" fmla="*/ 426 w 548"/>
              <a:gd name="T89" fmla="*/ 42 h 294"/>
              <a:gd name="T90" fmla="*/ 416 w 548"/>
              <a:gd name="T91" fmla="*/ 30 h 294"/>
              <a:gd name="T92" fmla="*/ 398 w 548"/>
              <a:gd name="T93" fmla="*/ 44 h 294"/>
              <a:gd name="T94" fmla="*/ 380 w 548"/>
              <a:gd name="T95" fmla="*/ 34 h 294"/>
              <a:gd name="T96" fmla="*/ 360 w 548"/>
              <a:gd name="T97" fmla="*/ 24 h 294"/>
              <a:gd name="T98" fmla="*/ 350 w 548"/>
              <a:gd name="T99" fmla="*/ 0 h 294"/>
              <a:gd name="T100" fmla="*/ 332 w 548"/>
              <a:gd name="T101" fmla="*/ 2 h 294"/>
              <a:gd name="T102" fmla="*/ 306 w 548"/>
              <a:gd name="T103" fmla="*/ 16 h 29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48"/>
              <a:gd name="T157" fmla="*/ 0 h 294"/>
              <a:gd name="T158" fmla="*/ 548 w 548"/>
              <a:gd name="T159" fmla="*/ 294 h 29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48" h="294">
                <a:moveTo>
                  <a:pt x="306" y="16"/>
                </a:moveTo>
                <a:lnTo>
                  <a:pt x="306" y="28"/>
                </a:lnTo>
                <a:lnTo>
                  <a:pt x="314" y="26"/>
                </a:lnTo>
                <a:lnTo>
                  <a:pt x="306" y="38"/>
                </a:lnTo>
                <a:lnTo>
                  <a:pt x="290" y="52"/>
                </a:lnTo>
                <a:lnTo>
                  <a:pt x="280" y="54"/>
                </a:lnTo>
                <a:lnTo>
                  <a:pt x="272" y="54"/>
                </a:lnTo>
                <a:lnTo>
                  <a:pt x="274" y="66"/>
                </a:lnTo>
                <a:lnTo>
                  <a:pt x="264" y="78"/>
                </a:lnTo>
                <a:lnTo>
                  <a:pt x="256" y="90"/>
                </a:lnTo>
                <a:lnTo>
                  <a:pt x="248" y="90"/>
                </a:lnTo>
                <a:lnTo>
                  <a:pt x="248" y="102"/>
                </a:lnTo>
                <a:lnTo>
                  <a:pt x="250" y="114"/>
                </a:lnTo>
                <a:lnTo>
                  <a:pt x="240" y="114"/>
                </a:lnTo>
                <a:lnTo>
                  <a:pt x="232" y="126"/>
                </a:lnTo>
                <a:lnTo>
                  <a:pt x="222" y="116"/>
                </a:lnTo>
                <a:lnTo>
                  <a:pt x="214" y="116"/>
                </a:lnTo>
                <a:lnTo>
                  <a:pt x="212" y="104"/>
                </a:lnTo>
                <a:lnTo>
                  <a:pt x="204" y="118"/>
                </a:lnTo>
                <a:lnTo>
                  <a:pt x="204" y="128"/>
                </a:lnTo>
                <a:lnTo>
                  <a:pt x="206" y="140"/>
                </a:lnTo>
                <a:lnTo>
                  <a:pt x="196" y="140"/>
                </a:lnTo>
                <a:lnTo>
                  <a:pt x="188" y="142"/>
                </a:lnTo>
                <a:lnTo>
                  <a:pt x="178" y="130"/>
                </a:lnTo>
                <a:lnTo>
                  <a:pt x="170" y="142"/>
                </a:lnTo>
                <a:lnTo>
                  <a:pt x="170" y="154"/>
                </a:lnTo>
                <a:lnTo>
                  <a:pt x="162" y="156"/>
                </a:lnTo>
                <a:lnTo>
                  <a:pt x="152" y="156"/>
                </a:lnTo>
                <a:lnTo>
                  <a:pt x="142" y="144"/>
                </a:lnTo>
                <a:lnTo>
                  <a:pt x="134" y="146"/>
                </a:lnTo>
                <a:lnTo>
                  <a:pt x="116" y="158"/>
                </a:lnTo>
                <a:lnTo>
                  <a:pt x="98" y="160"/>
                </a:lnTo>
                <a:lnTo>
                  <a:pt x="90" y="172"/>
                </a:lnTo>
                <a:lnTo>
                  <a:pt x="82" y="172"/>
                </a:lnTo>
                <a:lnTo>
                  <a:pt x="82" y="184"/>
                </a:lnTo>
                <a:lnTo>
                  <a:pt x="92" y="194"/>
                </a:lnTo>
                <a:lnTo>
                  <a:pt x="84" y="208"/>
                </a:lnTo>
                <a:lnTo>
                  <a:pt x="76" y="208"/>
                </a:lnTo>
                <a:lnTo>
                  <a:pt x="66" y="208"/>
                </a:lnTo>
                <a:lnTo>
                  <a:pt x="66" y="220"/>
                </a:lnTo>
                <a:lnTo>
                  <a:pt x="76" y="232"/>
                </a:lnTo>
                <a:lnTo>
                  <a:pt x="66" y="232"/>
                </a:lnTo>
                <a:lnTo>
                  <a:pt x="60" y="244"/>
                </a:lnTo>
                <a:lnTo>
                  <a:pt x="50" y="234"/>
                </a:lnTo>
                <a:lnTo>
                  <a:pt x="40" y="222"/>
                </a:lnTo>
                <a:lnTo>
                  <a:pt x="22" y="236"/>
                </a:lnTo>
                <a:lnTo>
                  <a:pt x="22" y="238"/>
                </a:lnTo>
                <a:lnTo>
                  <a:pt x="24" y="258"/>
                </a:lnTo>
                <a:lnTo>
                  <a:pt x="24" y="270"/>
                </a:lnTo>
                <a:lnTo>
                  <a:pt x="16" y="282"/>
                </a:lnTo>
                <a:lnTo>
                  <a:pt x="8" y="294"/>
                </a:lnTo>
                <a:lnTo>
                  <a:pt x="0" y="294"/>
                </a:lnTo>
                <a:lnTo>
                  <a:pt x="8" y="294"/>
                </a:lnTo>
                <a:lnTo>
                  <a:pt x="106" y="286"/>
                </a:lnTo>
                <a:lnTo>
                  <a:pt x="106" y="276"/>
                </a:lnTo>
                <a:lnTo>
                  <a:pt x="126" y="274"/>
                </a:lnTo>
                <a:lnTo>
                  <a:pt x="242" y="262"/>
                </a:lnTo>
                <a:lnTo>
                  <a:pt x="322" y="252"/>
                </a:lnTo>
                <a:lnTo>
                  <a:pt x="396" y="240"/>
                </a:lnTo>
                <a:lnTo>
                  <a:pt x="458" y="228"/>
                </a:lnTo>
                <a:lnTo>
                  <a:pt x="456" y="226"/>
                </a:lnTo>
                <a:lnTo>
                  <a:pt x="464" y="214"/>
                </a:lnTo>
                <a:lnTo>
                  <a:pt x="482" y="202"/>
                </a:lnTo>
                <a:lnTo>
                  <a:pt x="492" y="200"/>
                </a:lnTo>
                <a:lnTo>
                  <a:pt x="508" y="188"/>
                </a:lnTo>
                <a:lnTo>
                  <a:pt x="508" y="176"/>
                </a:lnTo>
                <a:lnTo>
                  <a:pt x="524" y="164"/>
                </a:lnTo>
                <a:lnTo>
                  <a:pt x="516" y="152"/>
                </a:lnTo>
                <a:lnTo>
                  <a:pt x="524" y="140"/>
                </a:lnTo>
                <a:lnTo>
                  <a:pt x="532" y="138"/>
                </a:lnTo>
                <a:lnTo>
                  <a:pt x="540" y="128"/>
                </a:lnTo>
                <a:lnTo>
                  <a:pt x="540" y="116"/>
                </a:lnTo>
                <a:lnTo>
                  <a:pt x="548" y="114"/>
                </a:lnTo>
                <a:lnTo>
                  <a:pt x="540" y="116"/>
                </a:lnTo>
                <a:lnTo>
                  <a:pt x="530" y="116"/>
                </a:lnTo>
                <a:lnTo>
                  <a:pt x="512" y="106"/>
                </a:lnTo>
                <a:lnTo>
                  <a:pt x="512" y="94"/>
                </a:lnTo>
                <a:lnTo>
                  <a:pt x="500" y="72"/>
                </a:lnTo>
                <a:lnTo>
                  <a:pt x="482" y="74"/>
                </a:lnTo>
                <a:lnTo>
                  <a:pt x="482" y="62"/>
                </a:lnTo>
                <a:lnTo>
                  <a:pt x="480" y="38"/>
                </a:lnTo>
                <a:lnTo>
                  <a:pt x="488" y="38"/>
                </a:lnTo>
                <a:lnTo>
                  <a:pt x="488" y="26"/>
                </a:lnTo>
                <a:lnTo>
                  <a:pt x="478" y="26"/>
                </a:lnTo>
                <a:lnTo>
                  <a:pt x="470" y="26"/>
                </a:lnTo>
                <a:lnTo>
                  <a:pt x="462" y="28"/>
                </a:lnTo>
                <a:lnTo>
                  <a:pt x="450" y="16"/>
                </a:lnTo>
                <a:lnTo>
                  <a:pt x="442" y="28"/>
                </a:lnTo>
                <a:lnTo>
                  <a:pt x="434" y="42"/>
                </a:lnTo>
                <a:lnTo>
                  <a:pt x="426" y="42"/>
                </a:lnTo>
                <a:lnTo>
                  <a:pt x="424" y="30"/>
                </a:lnTo>
                <a:lnTo>
                  <a:pt x="416" y="30"/>
                </a:lnTo>
                <a:lnTo>
                  <a:pt x="408" y="44"/>
                </a:lnTo>
                <a:lnTo>
                  <a:pt x="398" y="44"/>
                </a:lnTo>
                <a:lnTo>
                  <a:pt x="388" y="32"/>
                </a:lnTo>
                <a:lnTo>
                  <a:pt x="380" y="34"/>
                </a:lnTo>
                <a:lnTo>
                  <a:pt x="370" y="34"/>
                </a:lnTo>
                <a:lnTo>
                  <a:pt x="360" y="24"/>
                </a:lnTo>
                <a:lnTo>
                  <a:pt x="360" y="12"/>
                </a:lnTo>
                <a:lnTo>
                  <a:pt x="350" y="0"/>
                </a:lnTo>
                <a:lnTo>
                  <a:pt x="340" y="2"/>
                </a:lnTo>
                <a:lnTo>
                  <a:pt x="332" y="2"/>
                </a:lnTo>
                <a:lnTo>
                  <a:pt x="332" y="14"/>
                </a:lnTo>
                <a:lnTo>
                  <a:pt x="306" y="16"/>
                </a:lnTo>
                <a:close/>
              </a:path>
            </a:pathLst>
          </a:custGeom>
          <a:solidFill>
            <a:schemeClr val="accent2"/>
          </a:solidFill>
          <a:ln w="3175">
            <a:solidFill>
              <a:schemeClr val="bg1"/>
            </a:solidFill>
            <a:round/>
            <a:headEnd/>
            <a:tailEnd/>
          </a:ln>
        </p:spPr>
        <p:txBody>
          <a:bodyPr/>
          <a:lstStyle/>
          <a:p>
            <a:pPr eaLnBrk="0" hangingPunct="0"/>
            <a:endParaRPr lang="en-US" dirty="0"/>
          </a:p>
        </p:txBody>
      </p:sp>
      <p:sp>
        <p:nvSpPr>
          <p:cNvPr id="60" name="Freeform 45"/>
          <p:cNvSpPr>
            <a:spLocks/>
          </p:cNvSpPr>
          <p:nvPr/>
        </p:nvSpPr>
        <p:spPr bwMode="auto">
          <a:xfrm>
            <a:off x="3686373" y="2907505"/>
            <a:ext cx="666804" cy="566566"/>
          </a:xfrm>
          <a:custGeom>
            <a:avLst/>
            <a:gdLst>
              <a:gd name="T0" fmla="*/ 154 w 504"/>
              <a:gd name="T1" fmla="*/ 400 h 428"/>
              <a:gd name="T2" fmla="*/ 244 w 504"/>
              <a:gd name="T3" fmla="*/ 394 h 428"/>
              <a:gd name="T4" fmla="*/ 336 w 504"/>
              <a:gd name="T5" fmla="*/ 388 h 428"/>
              <a:gd name="T6" fmla="*/ 424 w 504"/>
              <a:gd name="T7" fmla="*/ 378 h 428"/>
              <a:gd name="T8" fmla="*/ 442 w 504"/>
              <a:gd name="T9" fmla="*/ 376 h 428"/>
              <a:gd name="T10" fmla="*/ 436 w 504"/>
              <a:gd name="T11" fmla="*/ 400 h 428"/>
              <a:gd name="T12" fmla="*/ 418 w 504"/>
              <a:gd name="T13" fmla="*/ 424 h 428"/>
              <a:gd name="T14" fmla="*/ 466 w 504"/>
              <a:gd name="T15" fmla="*/ 428 h 428"/>
              <a:gd name="T16" fmla="*/ 474 w 504"/>
              <a:gd name="T17" fmla="*/ 420 h 428"/>
              <a:gd name="T18" fmla="*/ 472 w 504"/>
              <a:gd name="T19" fmla="*/ 408 h 428"/>
              <a:gd name="T20" fmla="*/ 472 w 504"/>
              <a:gd name="T21" fmla="*/ 396 h 428"/>
              <a:gd name="T22" fmla="*/ 480 w 504"/>
              <a:gd name="T23" fmla="*/ 384 h 428"/>
              <a:gd name="T24" fmla="*/ 488 w 504"/>
              <a:gd name="T25" fmla="*/ 372 h 428"/>
              <a:gd name="T26" fmla="*/ 504 w 504"/>
              <a:gd name="T27" fmla="*/ 348 h 428"/>
              <a:gd name="T28" fmla="*/ 502 w 504"/>
              <a:gd name="T29" fmla="*/ 316 h 428"/>
              <a:gd name="T30" fmla="*/ 494 w 504"/>
              <a:gd name="T31" fmla="*/ 324 h 428"/>
              <a:gd name="T32" fmla="*/ 476 w 504"/>
              <a:gd name="T33" fmla="*/ 326 h 428"/>
              <a:gd name="T34" fmla="*/ 474 w 504"/>
              <a:gd name="T35" fmla="*/ 304 h 428"/>
              <a:gd name="T36" fmla="*/ 472 w 504"/>
              <a:gd name="T37" fmla="*/ 280 h 428"/>
              <a:gd name="T38" fmla="*/ 462 w 504"/>
              <a:gd name="T39" fmla="*/ 258 h 428"/>
              <a:gd name="T40" fmla="*/ 442 w 504"/>
              <a:gd name="T41" fmla="*/ 236 h 428"/>
              <a:gd name="T42" fmla="*/ 424 w 504"/>
              <a:gd name="T43" fmla="*/ 238 h 428"/>
              <a:gd name="T44" fmla="*/ 414 w 504"/>
              <a:gd name="T45" fmla="*/ 216 h 428"/>
              <a:gd name="T46" fmla="*/ 412 w 504"/>
              <a:gd name="T47" fmla="*/ 192 h 428"/>
              <a:gd name="T48" fmla="*/ 400 w 504"/>
              <a:gd name="T49" fmla="*/ 182 h 428"/>
              <a:gd name="T50" fmla="*/ 400 w 504"/>
              <a:gd name="T51" fmla="*/ 170 h 428"/>
              <a:gd name="T52" fmla="*/ 382 w 504"/>
              <a:gd name="T53" fmla="*/ 158 h 428"/>
              <a:gd name="T54" fmla="*/ 372 w 504"/>
              <a:gd name="T55" fmla="*/ 148 h 428"/>
              <a:gd name="T56" fmla="*/ 360 w 504"/>
              <a:gd name="T57" fmla="*/ 126 h 428"/>
              <a:gd name="T58" fmla="*/ 342 w 504"/>
              <a:gd name="T59" fmla="*/ 114 h 428"/>
              <a:gd name="T60" fmla="*/ 332 w 504"/>
              <a:gd name="T61" fmla="*/ 92 h 428"/>
              <a:gd name="T62" fmla="*/ 314 w 504"/>
              <a:gd name="T63" fmla="*/ 82 h 428"/>
              <a:gd name="T64" fmla="*/ 302 w 504"/>
              <a:gd name="T65" fmla="*/ 60 h 428"/>
              <a:gd name="T66" fmla="*/ 308 w 504"/>
              <a:gd name="T67" fmla="*/ 24 h 428"/>
              <a:gd name="T68" fmla="*/ 306 w 504"/>
              <a:gd name="T69" fmla="*/ 2 h 428"/>
              <a:gd name="T70" fmla="*/ 240 w 504"/>
              <a:gd name="T71" fmla="*/ 14 h 428"/>
              <a:gd name="T72" fmla="*/ 164 w 504"/>
              <a:gd name="T73" fmla="*/ 24 h 428"/>
              <a:gd name="T74" fmla="*/ 86 w 504"/>
              <a:gd name="T75" fmla="*/ 26 h 428"/>
              <a:gd name="T76" fmla="*/ 8 w 504"/>
              <a:gd name="T77" fmla="*/ 22 h 428"/>
              <a:gd name="T78" fmla="*/ 10 w 504"/>
              <a:gd name="T79" fmla="*/ 22 h 428"/>
              <a:gd name="T80" fmla="*/ 20 w 504"/>
              <a:gd name="T81" fmla="*/ 46 h 428"/>
              <a:gd name="T82" fmla="*/ 30 w 504"/>
              <a:gd name="T83" fmla="*/ 68 h 428"/>
              <a:gd name="T84" fmla="*/ 50 w 504"/>
              <a:gd name="T85" fmla="*/ 78 h 428"/>
              <a:gd name="T86" fmla="*/ 60 w 504"/>
              <a:gd name="T87" fmla="*/ 90 h 428"/>
              <a:gd name="T88" fmla="*/ 52 w 504"/>
              <a:gd name="T89" fmla="*/ 112 h 428"/>
              <a:gd name="T90" fmla="*/ 54 w 504"/>
              <a:gd name="T91" fmla="*/ 136 h 428"/>
              <a:gd name="T92" fmla="*/ 82 w 504"/>
              <a:gd name="T93" fmla="*/ 158 h 428"/>
              <a:gd name="T94" fmla="*/ 94 w 504"/>
              <a:gd name="T95" fmla="*/ 192 h 428"/>
              <a:gd name="T96" fmla="*/ 110 w 504"/>
              <a:gd name="T97" fmla="*/ 400 h 4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04"/>
              <a:gd name="T148" fmla="*/ 0 h 428"/>
              <a:gd name="T149" fmla="*/ 504 w 504"/>
              <a:gd name="T150" fmla="*/ 428 h 42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04" h="428">
                <a:moveTo>
                  <a:pt x="110" y="400"/>
                </a:moveTo>
                <a:lnTo>
                  <a:pt x="154" y="400"/>
                </a:lnTo>
                <a:lnTo>
                  <a:pt x="200" y="398"/>
                </a:lnTo>
                <a:lnTo>
                  <a:pt x="244" y="394"/>
                </a:lnTo>
                <a:lnTo>
                  <a:pt x="290" y="392"/>
                </a:lnTo>
                <a:lnTo>
                  <a:pt x="336" y="388"/>
                </a:lnTo>
                <a:lnTo>
                  <a:pt x="378" y="384"/>
                </a:lnTo>
                <a:lnTo>
                  <a:pt x="424" y="378"/>
                </a:lnTo>
                <a:lnTo>
                  <a:pt x="434" y="378"/>
                </a:lnTo>
                <a:lnTo>
                  <a:pt x="442" y="376"/>
                </a:lnTo>
                <a:lnTo>
                  <a:pt x="444" y="388"/>
                </a:lnTo>
                <a:lnTo>
                  <a:pt x="436" y="400"/>
                </a:lnTo>
                <a:lnTo>
                  <a:pt x="428" y="412"/>
                </a:lnTo>
                <a:lnTo>
                  <a:pt x="418" y="424"/>
                </a:lnTo>
                <a:lnTo>
                  <a:pt x="428" y="424"/>
                </a:lnTo>
                <a:lnTo>
                  <a:pt x="466" y="428"/>
                </a:lnTo>
                <a:lnTo>
                  <a:pt x="466" y="426"/>
                </a:lnTo>
                <a:lnTo>
                  <a:pt x="474" y="420"/>
                </a:lnTo>
                <a:lnTo>
                  <a:pt x="482" y="408"/>
                </a:lnTo>
                <a:lnTo>
                  <a:pt x="472" y="408"/>
                </a:lnTo>
                <a:lnTo>
                  <a:pt x="462" y="398"/>
                </a:lnTo>
                <a:lnTo>
                  <a:pt x="472" y="396"/>
                </a:lnTo>
                <a:lnTo>
                  <a:pt x="482" y="396"/>
                </a:lnTo>
                <a:lnTo>
                  <a:pt x="480" y="384"/>
                </a:lnTo>
                <a:lnTo>
                  <a:pt x="480" y="372"/>
                </a:lnTo>
                <a:lnTo>
                  <a:pt x="488" y="372"/>
                </a:lnTo>
                <a:lnTo>
                  <a:pt x="496" y="360"/>
                </a:lnTo>
                <a:lnTo>
                  <a:pt x="504" y="348"/>
                </a:lnTo>
                <a:lnTo>
                  <a:pt x="504" y="336"/>
                </a:lnTo>
                <a:lnTo>
                  <a:pt x="502" y="316"/>
                </a:lnTo>
                <a:lnTo>
                  <a:pt x="502" y="314"/>
                </a:lnTo>
                <a:lnTo>
                  <a:pt x="494" y="324"/>
                </a:lnTo>
                <a:lnTo>
                  <a:pt x="484" y="326"/>
                </a:lnTo>
                <a:lnTo>
                  <a:pt x="476" y="326"/>
                </a:lnTo>
                <a:lnTo>
                  <a:pt x="476" y="316"/>
                </a:lnTo>
                <a:lnTo>
                  <a:pt x="474" y="304"/>
                </a:lnTo>
                <a:lnTo>
                  <a:pt x="474" y="292"/>
                </a:lnTo>
                <a:lnTo>
                  <a:pt x="472" y="280"/>
                </a:lnTo>
                <a:lnTo>
                  <a:pt x="462" y="270"/>
                </a:lnTo>
                <a:lnTo>
                  <a:pt x="462" y="258"/>
                </a:lnTo>
                <a:lnTo>
                  <a:pt x="452" y="248"/>
                </a:lnTo>
                <a:lnTo>
                  <a:pt x="442" y="236"/>
                </a:lnTo>
                <a:lnTo>
                  <a:pt x="432" y="236"/>
                </a:lnTo>
                <a:lnTo>
                  <a:pt x="424" y="238"/>
                </a:lnTo>
                <a:lnTo>
                  <a:pt x="424" y="226"/>
                </a:lnTo>
                <a:lnTo>
                  <a:pt x="414" y="216"/>
                </a:lnTo>
                <a:lnTo>
                  <a:pt x="402" y="204"/>
                </a:lnTo>
                <a:lnTo>
                  <a:pt x="412" y="192"/>
                </a:lnTo>
                <a:lnTo>
                  <a:pt x="402" y="192"/>
                </a:lnTo>
                <a:lnTo>
                  <a:pt x="400" y="182"/>
                </a:lnTo>
                <a:lnTo>
                  <a:pt x="392" y="182"/>
                </a:lnTo>
                <a:lnTo>
                  <a:pt x="400" y="170"/>
                </a:lnTo>
                <a:lnTo>
                  <a:pt x="390" y="158"/>
                </a:lnTo>
                <a:lnTo>
                  <a:pt x="382" y="158"/>
                </a:lnTo>
                <a:lnTo>
                  <a:pt x="382" y="146"/>
                </a:lnTo>
                <a:lnTo>
                  <a:pt x="372" y="148"/>
                </a:lnTo>
                <a:lnTo>
                  <a:pt x="370" y="136"/>
                </a:lnTo>
                <a:lnTo>
                  <a:pt x="360" y="126"/>
                </a:lnTo>
                <a:lnTo>
                  <a:pt x="352" y="114"/>
                </a:lnTo>
                <a:lnTo>
                  <a:pt x="342" y="114"/>
                </a:lnTo>
                <a:lnTo>
                  <a:pt x="332" y="104"/>
                </a:lnTo>
                <a:lnTo>
                  <a:pt x="332" y="92"/>
                </a:lnTo>
                <a:lnTo>
                  <a:pt x="322" y="82"/>
                </a:lnTo>
                <a:lnTo>
                  <a:pt x="314" y="82"/>
                </a:lnTo>
                <a:lnTo>
                  <a:pt x="312" y="72"/>
                </a:lnTo>
                <a:lnTo>
                  <a:pt x="302" y="60"/>
                </a:lnTo>
                <a:lnTo>
                  <a:pt x="310" y="36"/>
                </a:lnTo>
                <a:lnTo>
                  <a:pt x="308" y="24"/>
                </a:lnTo>
                <a:lnTo>
                  <a:pt x="316" y="0"/>
                </a:lnTo>
                <a:lnTo>
                  <a:pt x="306" y="2"/>
                </a:lnTo>
                <a:lnTo>
                  <a:pt x="278" y="6"/>
                </a:lnTo>
                <a:lnTo>
                  <a:pt x="240" y="14"/>
                </a:lnTo>
                <a:lnTo>
                  <a:pt x="202" y="20"/>
                </a:lnTo>
                <a:lnTo>
                  <a:pt x="164" y="24"/>
                </a:lnTo>
                <a:lnTo>
                  <a:pt x="124" y="26"/>
                </a:lnTo>
                <a:lnTo>
                  <a:pt x="86" y="26"/>
                </a:lnTo>
                <a:lnTo>
                  <a:pt x="46" y="26"/>
                </a:lnTo>
                <a:lnTo>
                  <a:pt x="8" y="22"/>
                </a:lnTo>
                <a:lnTo>
                  <a:pt x="0" y="12"/>
                </a:lnTo>
                <a:lnTo>
                  <a:pt x="10" y="22"/>
                </a:lnTo>
                <a:lnTo>
                  <a:pt x="10" y="34"/>
                </a:lnTo>
                <a:lnTo>
                  <a:pt x="20" y="46"/>
                </a:lnTo>
                <a:lnTo>
                  <a:pt x="30" y="56"/>
                </a:lnTo>
                <a:lnTo>
                  <a:pt x="30" y="68"/>
                </a:lnTo>
                <a:lnTo>
                  <a:pt x="32" y="80"/>
                </a:lnTo>
                <a:lnTo>
                  <a:pt x="50" y="78"/>
                </a:lnTo>
                <a:lnTo>
                  <a:pt x="58" y="78"/>
                </a:lnTo>
                <a:lnTo>
                  <a:pt x="60" y="90"/>
                </a:lnTo>
                <a:lnTo>
                  <a:pt x="52" y="102"/>
                </a:lnTo>
                <a:lnTo>
                  <a:pt x="52" y="112"/>
                </a:lnTo>
                <a:lnTo>
                  <a:pt x="44" y="126"/>
                </a:lnTo>
                <a:lnTo>
                  <a:pt x="54" y="136"/>
                </a:lnTo>
                <a:lnTo>
                  <a:pt x="72" y="146"/>
                </a:lnTo>
                <a:lnTo>
                  <a:pt x="82" y="158"/>
                </a:lnTo>
                <a:lnTo>
                  <a:pt x="92" y="168"/>
                </a:lnTo>
                <a:lnTo>
                  <a:pt x="94" y="192"/>
                </a:lnTo>
                <a:lnTo>
                  <a:pt x="96" y="354"/>
                </a:lnTo>
                <a:lnTo>
                  <a:pt x="110" y="400"/>
                </a:lnTo>
                <a:close/>
              </a:path>
            </a:pathLst>
          </a:custGeom>
          <a:solidFill>
            <a:srgbClr val="72BE44"/>
          </a:solidFill>
          <a:ln w="3175">
            <a:solidFill>
              <a:schemeClr val="bg1"/>
            </a:solidFill>
            <a:round/>
            <a:headEnd/>
            <a:tailEnd/>
          </a:ln>
        </p:spPr>
        <p:txBody>
          <a:bodyPr/>
          <a:lstStyle/>
          <a:p>
            <a:pPr eaLnBrk="0" hangingPunct="0"/>
            <a:endParaRPr lang="en-US" dirty="0"/>
          </a:p>
        </p:txBody>
      </p:sp>
      <p:sp>
        <p:nvSpPr>
          <p:cNvPr id="61" name="Freeform 46"/>
          <p:cNvSpPr>
            <a:spLocks/>
          </p:cNvSpPr>
          <p:nvPr/>
        </p:nvSpPr>
        <p:spPr bwMode="auto">
          <a:xfrm>
            <a:off x="3055523" y="3000116"/>
            <a:ext cx="758326" cy="388969"/>
          </a:xfrm>
          <a:custGeom>
            <a:avLst/>
            <a:gdLst>
              <a:gd name="T0" fmla="*/ 499 w 573"/>
              <a:gd name="T1" fmla="*/ 10 h 294"/>
              <a:gd name="T2" fmla="*/ 491 w 573"/>
              <a:gd name="T3" fmla="*/ 12 h 294"/>
              <a:gd name="T4" fmla="*/ 431 w 573"/>
              <a:gd name="T5" fmla="*/ 16 h 294"/>
              <a:gd name="T6" fmla="*/ 373 w 573"/>
              <a:gd name="T7" fmla="*/ 18 h 294"/>
              <a:gd name="T8" fmla="*/ 313 w 573"/>
              <a:gd name="T9" fmla="*/ 18 h 294"/>
              <a:gd name="T10" fmla="*/ 253 w 573"/>
              <a:gd name="T11" fmla="*/ 18 h 294"/>
              <a:gd name="T12" fmla="*/ 193 w 573"/>
              <a:gd name="T13" fmla="*/ 16 h 294"/>
              <a:gd name="T14" fmla="*/ 135 w 573"/>
              <a:gd name="T15" fmla="*/ 12 h 294"/>
              <a:gd name="T16" fmla="*/ 76 w 573"/>
              <a:gd name="T17" fmla="*/ 6 h 294"/>
              <a:gd name="T18" fmla="*/ 16 w 573"/>
              <a:gd name="T19" fmla="*/ 0 h 294"/>
              <a:gd name="T20" fmla="*/ 16 w 573"/>
              <a:gd name="T21" fmla="*/ 0 h 294"/>
              <a:gd name="T22" fmla="*/ 0 w 573"/>
              <a:gd name="T23" fmla="*/ 280 h 294"/>
              <a:gd name="T24" fmla="*/ 0 w 573"/>
              <a:gd name="T25" fmla="*/ 280 h 294"/>
              <a:gd name="T26" fmla="*/ 74 w 573"/>
              <a:gd name="T27" fmla="*/ 286 h 294"/>
              <a:gd name="T28" fmla="*/ 147 w 573"/>
              <a:gd name="T29" fmla="*/ 290 h 294"/>
              <a:gd name="T30" fmla="*/ 221 w 573"/>
              <a:gd name="T31" fmla="*/ 294 h 294"/>
              <a:gd name="T32" fmla="*/ 295 w 573"/>
              <a:gd name="T33" fmla="*/ 294 h 294"/>
              <a:gd name="T34" fmla="*/ 367 w 573"/>
              <a:gd name="T35" fmla="*/ 294 h 294"/>
              <a:gd name="T36" fmla="*/ 441 w 573"/>
              <a:gd name="T37" fmla="*/ 292 h 294"/>
              <a:gd name="T38" fmla="*/ 513 w 573"/>
              <a:gd name="T39" fmla="*/ 288 h 294"/>
              <a:gd name="T40" fmla="*/ 573 w 573"/>
              <a:gd name="T41" fmla="*/ 286 h 294"/>
              <a:gd name="T42" fmla="*/ 573 w 573"/>
              <a:gd name="T43" fmla="*/ 284 h 294"/>
              <a:gd name="T44" fmla="*/ 571 w 573"/>
              <a:gd name="T45" fmla="*/ 122 h 294"/>
              <a:gd name="T46" fmla="*/ 569 w 573"/>
              <a:gd name="T47" fmla="*/ 98 h 294"/>
              <a:gd name="T48" fmla="*/ 559 w 573"/>
              <a:gd name="T49" fmla="*/ 88 h 294"/>
              <a:gd name="T50" fmla="*/ 549 w 573"/>
              <a:gd name="T51" fmla="*/ 76 h 294"/>
              <a:gd name="T52" fmla="*/ 531 w 573"/>
              <a:gd name="T53" fmla="*/ 66 h 294"/>
              <a:gd name="T54" fmla="*/ 521 w 573"/>
              <a:gd name="T55" fmla="*/ 56 h 294"/>
              <a:gd name="T56" fmla="*/ 529 w 573"/>
              <a:gd name="T57" fmla="*/ 42 h 294"/>
              <a:gd name="T58" fmla="*/ 529 w 573"/>
              <a:gd name="T59" fmla="*/ 32 h 294"/>
              <a:gd name="T60" fmla="*/ 537 w 573"/>
              <a:gd name="T61" fmla="*/ 20 h 294"/>
              <a:gd name="T62" fmla="*/ 535 w 573"/>
              <a:gd name="T63" fmla="*/ 8 h 294"/>
              <a:gd name="T64" fmla="*/ 527 w 573"/>
              <a:gd name="T65" fmla="*/ 8 h 294"/>
              <a:gd name="T66" fmla="*/ 509 w 573"/>
              <a:gd name="T67" fmla="*/ 10 h 294"/>
              <a:gd name="T68" fmla="*/ 499 w 573"/>
              <a:gd name="T69" fmla="*/ 10 h 29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73"/>
              <a:gd name="T106" fmla="*/ 0 h 294"/>
              <a:gd name="T107" fmla="*/ 573 w 573"/>
              <a:gd name="T108" fmla="*/ 294 h 29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73" h="294">
                <a:moveTo>
                  <a:pt x="499" y="10"/>
                </a:moveTo>
                <a:lnTo>
                  <a:pt x="491" y="12"/>
                </a:lnTo>
                <a:lnTo>
                  <a:pt x="431" y="16"/>
                </a:lnTo>
                <a:lnTo>
                  <a:pt x="373" y="18"/>
                </a:lnTo>
                <a:lnTo>
                  <a:pt x="313" y="18"/>
                </a:lnTo>
                <a:lnTo>
                  <a:pt x="253" y="18"/>
                </a:lnTo>
                <a:lnTo>
                  <a:pt x="193" y="16"/>
                </a:lnTo>
                <a:lnTo>
                  <a:pt x="135" y="12"/>
                </a:lnTo>
                <a:lnTo>
                  <a:pt x="76" y="6"/>
                </a:lnTo>
                <a:lnTo>
                  <a:pt x="16" y="0"/>
                </a:lnTo>
                <a:lnTo>
                  <a:pt x="0" y="280"/>
                </a:lnTo>
                <a:lnTo>
                  <a:pt x="74" y="286"/>
                </a:lnTo>
                <a:lnTo>
                  <a:pt x="147" y="290"/>
                </a:lnTo>
                <a:lnTo>
                  <a:pt x="221" y="294"/>
                </a:lnTo>
                <a:lnTo>
                  <a:pt x="295" y="294"/>
                </a:lnTo>
                <a:lnTo>
                  <a:pt x="367" y="294"/>
                </a:lnTo>
                <a:lnTo>
                  <a:pt x="441" y="292"/>
                </a:lnTo>
                <a:lnTo>
                  <a:pt x="513" y="288"/>
                </a:lnTo>
                <a:lnTo>
                  <a:pt x="573" y="286"/>
                </a:lnTo>
                <a:lnTo>
                  <a:pt x="573" y="284"/>
                </a:lnTo>
                <a:lnTo>
                  <a:pt x="571" y="122"/>
                </a:lnTo>
                <a:lnTo>
                  <a:pt x="569" y="98"/>
                </a:lnTo>
                <a:lnTo>
                  <a:pt x="559" y="88"/>
                </a:lnTo>
                <a:lnTo>
                  <a:pt x="549" y="76"/>
                </a:lnTo>
                <a:lnTo>
                  <a:pt x="531" y="66"/>
                </a:lnTo>
                <a:lnTo>
                  <a:pt x="521" y="56"/>
                </a:lnTo>
                <a:lnTo>
                  <a:pt x="529" y="42"/>
                </a:lnTo>
                <a:lnTo>
                  <a:pt x="529" y="32"/>
                </a:lnTo>
                <a:lnTo>
                  <a:pt x="537" y="20"/>
                </a:lnTo>
                <a:lnTo>
                  <a:pt x="535" y="8"/>
                </a:lnTo>
                <a:lnTo>
                  <a:pt x="527" y="8"/>
                </a:lnTo>
                <a:lnTo>
                  <a:pt x="509" y="10"/>
                </a:lnTo>
                <a:lnTo>
                  <a:pt x="499" y="10"/>
                </a:lnTo>
                <a:close/>
              </a:path>
            </a:pathLst>
          </a:custGeom>
          <a:solidFill>
            <a:srgbClr val="72BE44"/>
          </a:solidFill>
          <a:ln w="3175">
            <a:solidFill>
              <a:schemeClr val="bg1"/>
            </a:solidFill>
            <a:round/>
            <a:headEnd/>
            <a:tailEnd/>
          </a:ln>
        </p:spPr>
        <p:txBody>
          <a:bodyPr/>
          <a:lstStyle/>
          <a:p>
            <a:pPr eaLnBrk="0" hangingPunct="0"/>
            <a:endParaRPr lang="en-US" dirty="0"/>
          </a:p>
        </p:txBody>
      </p:sp>
      <p:sp>
        <p:nvSpPr>
          <p:cNvPr id="62" name="Freeform 47"/>
          <p:cNvSpPr>
            <a:spLocks/>
          </p:cNvSpPr>
          <p:nvPr/>
        </p:nvSpPr>
        <p:spPr bwMode="auto">
          <a:xfrm>
            <a:off x="2364749" y="2814893"/>
            <a:ext cx="713655" cy="555670"/>
          </a:xfrm>
          <a:custGeom>
            <a:avLst/>
            <a:gdLst>
              <a:gd name="T0" fmla="*/ 458 w 540"/>
              <a:gd name="T1" fmla="*/ 414 h 420"/>
              <a:gd name="T2" fmla="*/ 522 w 540"/>
              <a:gd name="T3" fmla="*/ 420 h 420"/>
              <a:gd name="T4" fmla="*/ 538 w 540"/>
              <a:gd name="T5" fmla="*/ 140 h 420"/>
              <a:gd name="T6" fmla="*/ 540 w 540"/>
              <a:gd name="T7" fmla="*/ 46 h 420"/>
              <a:gd name="T8" fmla="*/ 404 w 540"/>
              <a:gd name="T9" fmla="*/ 32 h 420"/>
              <a:gd name="T10" fmla="*/ 402 w 540"/>
              <a:gd name="T11" fmla="*/ 32 h 420"/>
              <a:gd name="T12" fmla="*/ 356 w 540"/>
              <a:gd name="T13" fmla="*/ 32 h 420"/>
              <a:gd name="T14" fmla="*/ 294 w 540"/>
              <a:gd name="T15" fmla="*/ 28 h 420"/>
              <a:gd name="T16" fmla="*/ 232 w 540"/>
              <a:gd name="T17" fmla="*/ 24 h 420"/>
              <a:gd name="T18" fmla="*/ 170 w 540"/>
              <a:gd name="T19" fmla="*/ 18 h 420"/>
              <a:gd name="T20" fmla="*/ 108 w 540"/>
              <a:gd name="T21" fmla="*/ 10 h 420"/>
              <a:gd name="T22" fmla="*/ 46 w 540"/>
              <a:gd name="T23" fmla="*/ 0 h 420"/>
              <a:gd name="T24" fmla="*/ 48 w 540"/>
              <a:gd name="T25" fmla="*/ 0 h 420"/>
              <a:gd name="T26" fmla="*/ 2 w 540"/>
              <a:gd name="T27" fmla="*/ 366 h 420"/>
              <a:gd name="T28" fmla="*/ 0 w 540"/>
              <a:gd name="T29" fmla="*/ 366 h 420"/>
              <a:gd name="T30" fmla="*/ 78 w 540"/>
              <a:gd name="T31" fmla="*/ 378 h 420"/>
              <a:gd name="T32" fmla="*/ 156 w 540"/>
              <a:gd name="T33" fmla="*/ 388 h 420"/>
              <a:gd name="T34" fmla="*/ 232 w 540"/>
              <a:gd name="T35" fmla="*/ 398 h 420"/>
              <a:gd name="T36" fmla="*/ 310 w 540"/>
              <a:gd name="T37" fmla="*/ 404 h 420"/>
              <a:gd name="T38" fmla="*/ 388 w 540"/>
              <a:gd name="T39" fmla="*/ 410 h 420"/>
              <a:gd name="T40" fmla="*/ 450 w 540"/>
              <a:gd name="T41" fmla="*/ 414 h 420"/>
              <a:gd name="T42" fmla="*/ 458 w 540"/>
              <a:gd name="T43" fmla="*/ 414 h 4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40"/>
              <a:gd name="T67" fmla="*/ 0 h 420"/>
              <a:gd name="T68" fmla="*/ 540 w 540"/>
              <a:gd name="T69" fmla="*/ 420 h 4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40" h="420">
                <a:moveTo>
                  <a:pt x="458" y="414"/>
                </a:moveTo>
                <a:lnTo>
                  <a:pt x="522" y="420"/>
                </a:lnTo>
                <a:lnTo>
                  <a:pt x="538" y="140"/>
                </a:lnTo>
                <a:lnTo>
                  <a:pt x="540" y="46"/>
                </a:lnTo>
                <a:lnTo>
                  <a:pt x="404" y="32"/>
                </a:lnTo>
                <a:lnTo>
                  <a:pt x="402" y="32"/>
                </a:lnTo>
                <a:lnTo>
                  <a:pt x="356" y="32"/>
                </a:lnTo>
                <a:lnTo>
                  <a:pt x="294" y="28"/>
                </a:lnTo>
                <a:lnTo>
                  <a:pt x="232" y="24"/>
                </a:lnTo>
                <a:lnTo>
                  <a:pt x="170" y="18"/>
                </a:lnTo>
                <a:lnTo>
                  <a:pt x="108" y="10"/>
                </a:lnTo>
                <a:lnTo>
                  <a:pt x="46" y="0"/>
                </a:lnTo>
                <a:lnTo>
                  <a:pt x="48" y="0"/>
                </a:lnTo>
                <a:lnTo>
                  <a:pt x="2" y="366"/>
                </a:lnTo>
                <a:lnTo>
                  <a:pt x="0" y="366"/>
                </a:lnTo>
                <a:lnTo>
                  <a:pt x="78" y="378"/>
                </a:lnTo>
                <a:lnTo>
                  <a:pt x="156" y="388"/>
                </a:lnTo>
                <a:lnTo>
                  <a:pt x="232" y="398"/>
                </a:lnTo>
                <a:lnTo>
                  <a:pt x="310" y="404"/>
                </a:lnTo>
                <a:lnTo>
                  <a:pt x="388" y="410"/>
                </a:lnTo>
                <a:lnTo>
                  <a:pt x="450" y="414"/>
                </a:lnTo>
                <a:lnTo>
                  <a:pt x="458" y="414"/>
                </a:lnTo>
                <a:close/>
              </a:path>
            </a:pathLst>
          </a:custGeom>
          <a:solidFill>
            <a:schemeClr val="accent2"/>
          </a:solidFill>
          <a:ln w="3175">
            <a:solidFill>
              <a:schemeClr val="bg1"/>
            </a:solidFill>
            <a:round/>
            <a:headEnd/>
            <a:tailEnd/>
          </a:ln>
        </p:spPr>
        <p:txBody>
          <a:bodyPr/>
          <a:lstStyle/>
          <a:p>
            <a:pPr eaLnBrk="0" hangingPunct="0"/>
            <a:endParaRPr lang="en-US" dirty="0"/>
          </a:p>
        </p:txBody>
      </p:sp>
      <p:sp>
        <p:nvSpPr>
          <p:cNvPr id="63" name="Freeform 48"/>
          <p:cNvSpPr>
            <a:spLocks/>
          </p:cNvSpPr>
          <p:nvPr/>
        </p:nvSpPr>
        <p:spPr bwMode="auto">
          <a:xfrm>
            <a:off x="2255795" y="2283193"/>
            <a:ext cx="677700" cy="574193"/>
          </a:xfrm>
          <a:custGeom>
            <a:avLst/>
            <a:gdLst>
              <a:gd name="T0" fmla="*/ 56 w 512"/>
              <a:gd name="T1" fmla="*/ 12 h 434"/>
              <a:gd name="T2" fmla="*/ 12 w 512"/>
              <a:gd name="T3" fmla="*/ 282 h 434"/>
              <a:gd name="T4" fmla="*/ 0 w 512"/>
              <a:gd name="T5" fmla="*/ 378 h 434"/>
              <a:gd name="T6" fmla="*/ 130 w 512"/>
              <a:gd name="T7" fmla="*/ 402 h 434"/>
              <a:gd name="T8" fmla="*/ 128 w 512"/>
              <a:gd name="T9" fmla="*/ 402 h 434"/>
              <a:gd name="T10" fmla="*/ 190 w 512"/>
              <a:gd name="T11" fmla="*/ 412 h 434"/>
              <a:gd name="T12" fmla="*/ 252 w 512"/>
              <a:gd name="T13" fmla="*/ 420 h 434"/>
              <a:gd name="T14" fmla="*/ 314 w 512"/>
              <a:gd name="T15" fmla="*/ 426 h 434"/>
              <a:gd name="T16" fmla="*/ 376 w 512"/>
              <a:gd name="T17" fmla="*/ 430 h 434"/>
              <a:gd name="T18" fmla="*/ 438 w 512"/>
              <a:gd name="T19" fmla="*/ 434 h 434"/>
              <a:gd name="T20" fmla="*/ 484 w 512"/>
              <a:gd name="T21" fmla="*/ 434 h 434"/>
              <a:gd name="T22" fmla="*/ 486 w 512"/>
              <a:gd name="T23" fmla="*/ 434 h 434"/>
              <a:gd name="T24" fmla="*/ 482 w 512"/>
              <a:gd name="T25" fmla="*/ 388 h 434"/>
              <a:gd name="T26" fmla="*/ 490 w 512"/>
              <a:gd name="T27" fmla="*/ 376 h 434"/>
              <a:gd name="T28" fmla="*/ 480 w 512"/>
              <a:gd name="T29" fmla="*/ 364 h 434"/>
              <a:gd name="T30" fmla="*/ 488 w 512"/>
              <a:gd name="T31" fmla="*/ 342 h 434"/>
              <a:gd name="T32" fmla="*/ 500 w 512"/>
              <a:gd name="T33" fmla="*/ 246 h 434"/>
              <a:gd name="T34" fmla="*/ 512 w 512"/>
              <a:gd name="T35" fmla="*/ 60 h 434"/>
              <a:gd name="T36" fmla="*/ 512 w 512"/>
              <a:gd name="T37" fmla="*/ 60 h 434"/>
              <a:gd name="T38" fmla="*/ 474 w 512"/>
              <a:gd name="T39" fmla="*/ 58 h 434"/>
              <a:gd name="T40" fmla="*/ 414 w 512"/>
              <a:gd name="T41" fmla="*/ 54 h 434"/>
              <a:gd name="T42" fmla="*/ 352 w 512"/>
              <a:gd name="T43" fmla="*/ 48 h 434"/>
              <a:gd name="T44" fmla="*/ 292 w 512"/>
              <a:gd name="T45" fmla="*/ 42 h 434"/>
              <a:gd name="T46" fmla="*/ 232 w 512"/>
              <a:gd name="T47" fmla="*/ 34 h 434"/>
              <a:gd name="T48" fmla="*/ 172 w 512"/>
              <a:gd name="T49" fmla="*/ 24 h 434"/>
              <a:gd name="T50" fmla="*/ 114 w 512"/>
              <a:gd name="T51" fmla="*/ 14 h 434"/>
              <a:gd name="T52" fmla="*/ 54 w 512"/>
              <a:gd name="T53" fmla="*/ 0 h 434"/>
              <a:gd name="T54" fmla="*/ 56 w 512"/>
              <a:gd name="T55" fmla="*/ 12 h 4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12"/>
              <a:gd name="T85" fmla="*/ 0 h 434"/>
              <a:gd name="T86" fmla="*/ 512 w 512"/>
              <a:gd name="T87" fmla="*/ 434 h 4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12" h="434">
                <a:moveTo>
                  <a:pt x="56" y="12"/>
                </a:moveTo>
                <a:lnTo>
                  <a:pt x="12" y="282"/>
                </a:lnTo>
                <a:lnTo>
                  <a:pt x="0" y="378"/>
                </a:lnTo>
                <a:lnTo>
                  <a:pt x="130" y="402"/>
                </a:lnTo>
                <a:lnTo>
                  <a:pt x="128" y="402"/>
                </a:lnTo>
                <a:lnTo>
                  <a:pt x="190" y="412"/>
                </a:lnTo>
                <a:lnTo>
                  <a:pt x="252" y="420"/>
                </a:lnTo>
                <a:lnTo>
                  <a:pt x="314" y="426"/>
                </a:lnTo>
                <a:lnTo>
                  <a:pt x="376" y="430"/>
                </a:lnTo>
                <a:lnTo>
                  <a:pt x="438" y="434"/>
                </a:lnTo>
                <a:lnTo>
                  <a:pt x="484" y="434"/>
                </a:lnTo>
                <a:lnTo>
                  <a:pt x="486" y="434"/>
                </a:lnTo>
                <a:lnTo>
                  <a:pt x="482" y="388"/>
                </a:lnTo>
                <a:lnTo>
                  <a:pt x="490" y="376"/>
                </a:lnTo>
                <a:lnTo>
                  <a:pt x="480" y="364"/>
                </a:lnTo>
                <a:lnTo>
                  <a:pt x="488" y="342"/>
                </a:lnTo>
                <a:lnTo>
                  <a:pt x="500" y="246"/>
                </a:lnTo>
                <a:lnTo>
                  <a:pt x="512" y="60"/>
                </a:lnTo>
                <a:lnTo>
                  <a:pt x="474" y="58"/>
                </a:lnTo>
                <a:lnTo>
                  <a:pt x="414" y="54"/>
                </a:lnTo>
                <a:lnTo>
                  <a:pt x="352" y="48"/>
                </a:lnTo>
                <a:lnTo>
                  <a:pt x="292" y="42"/>
                </a:lnTo>
                <a:lnTo>
                  <a:pt x="232" y="34"/>
                </a:lnTo>
                <a:lnTo>
                  <a:pt x="172" y="24"/>
                </a:lnTo>
                <a:lnTo>
                  <a:pt x="114" y="14"/>
                </a:lnTo>
                <a:lnTo>
                  <a:pt x="54" y="0"/>
                </a:lnTo>
                <a:lnTo>
                  <a:pt x="56" y="12"/>
                </a:lnTo>
                <a:close/>
              </a:path>
            </a:pathLst>
          </a:custGeom>
          <a:solidFill>
            <a:srgbClr val="72BE44"/>
          </a:solidFill>
          <a:ln w="3175">
            <a:solidFill>
              <a:schemeClr val="bg1"/>
            </a:solidFill>
            <a:round/>
            <a:headEnd/>
            <a:tailEnd/>
          </a:ln>
        </p:spPr>
        <p:txBody>
          <a:bodyPr/>
          <a:lstStyle/>
          <a:p>
            <a:pPr eaLnBrk="0" hangingPunct="0"/>
            <a:endParaRPr lang="en-US" dirty="0"/>
          </a:p>
        </p:txBody>
      </p:sp>
      <p:sp>
        <p:nvSpPr>
          <p:cNvPr id="64" name="Freeform 49"/>
          <p:cNvSpPr>
            <a:spLocks/>
          </p:cNvSpPr>
          <p:nvPr/>
        </p:nvSpPr>
        <p:spPr bwMode="auto">
          <a:xfrm>
            <a:off x="1371079" y="2470595"/>
            <a:ext cx="619954" cy="995848"/>
          </a:xfrm>
          <a:custGeom>
            <a:avLst/>
            <a:gdLst>
              <a:gd name="T0" fmla="*/ 298 w 468"/>
              <a:gd name="T1" fmla="*/ 752 h 752"/>
              <a:gd name="T2" fmla="*/ 10 w 468"/>
              <a:gd name="T3" fmla="*/ 296 h 752"/>
              <a:gd name="T4" fmla="*/ 0 w 468"/>
              <a:gd name="T5" fmla="*/ 284 h 752"/>
              <a:gd name="T6" fmla="*/ 8 w 468"/>
              <a:gd name="T7" fmla="*/ 260 h 752"/>
              <a:gd name="T8" fmla="*/ 8 w 468"/>
              <a:gd name="T9" fmla="*/ 248 h 752"/>
              <a:gd name="T10" fmla="*/ 14 w 468"/>
              <a:gd name="T11" fmla="*/ 224 h 752"/>
              <a:gd name="T12" fmla="*/ 14 w 468"/>
              <a:gd name="T13" fmla="*/ 200 h 752"/>
              <a:gd name="T14" fmla="*/ 62 w 468"/>
              <a:gd name="T15" fmla="*/ 0 h 752"/>
              <a:gd name="T16" fmla="*/ 60 w 468"/>
              <a:gd name="T17" fmla="*/ 0 h 752"/>
              <a:gd name="T18" fmla="*/ 118 w 468"/>
              <a:gd name="T19" fmla="*/ 14 h 752"/>
              <a:gd name="T20" fmla="*/ 186 w 468"/>
              <a:gd name="T21" fmla="*/ 34 h 752"/>
              <a:gd name="T22" fmla="*/ 256 w 468"/>
              <a:gd name="T23" fmla="*/ 56 h 752"/>
              <a:gd name="T24" fmla="*/ 264 w 468"/>
              <a:gd name="T25" fmla="*/ 54 h 752"/>
              <a:gd name="T26" fmla="*/ 302 w 468"/>
              <a:gd name="T27" fmla="*/ 66 h 752"/>
              <a:gd name="T28" fmla="*/ 340 w 468"/>
              <a:gd name="T29" fmla="*/ 76 h 752"/>
              <a:gd name="T30" fmla="*/ 378 w 468"/>
              <a:gd name="T31" fmla="*/ 84 h 752"/>
              <a:gd name="T32" fmla="*/ 416 w 468"/>
              <a:gd name="T33" fmla="*/ 92 h 752"/>
              <a:gd name="T34" fmla="*/ 454 w 468"/>
              <a:gd name="T35" fmla="*/ 96 h 752"/>
              <a:gd name="T36" fmla="*/ 468 w 468"/>
              <a:gd name="T37" fmla="*/ 98 h 752"/>
              <a:gd name="T38" fmla="*/ 468 w 468"/>
              <a:gd name="T39" fmla="*/ 98 h 752"/>
              <a:gd name="T40" fmla="*/ 376 w 468"/>
              <a:gd name="T41" fmla="*/ 570 h 752"/>
              <a:gd name="T42" fmla="*/ 376 w 468"/>
              <a:gd name="T43" fmla="*/ 560 h 752"/>
              <a:gd name="T44" fmla="*/ 368 w 468"/>
              <a:gd name="T45" fmla="*/ 594 h 752"/>
              <a:gd name="T46" fmla="*/ 370 w 468"/>
              <a:gd name="T47" fmla="*/ 618 h 752"/>
              <a:gd name="T48" fmla="*/ 362 w 468"/>
              <a:gd name="T49" fmla="*/ 630 h 752"/>
              <a:gd name="T50" fmla="*/ 354 w 468"/>
              <a:gd name="T51" fmla="*/ 644 h 752"/>
              <a:gd name="T52" fmla="*/ 346 w 468"/>
              <a:gd name="T53" fmla="*/ 656 h 752"/>
              <a:gd name="T54" fmla="*/ 336 w 468"/>
              <a:gd name="T55" fmla="*/ 656 h 752"/>
              <a:gd name="T56" fmla="*/ 328 w 468"/>
              <a:gd name="T57" fmla="*/ 656 h 752"/>
              <a:gd name="T58" fmla="*/ 328 w 468"/>
              <a:gd name="T59" fmla="*/ 646 h 752"/>
              <a:gd name="T60" fmla="*/ 318 w 468"/>
              <a:gd name="T61" fmla="*/ 646 h 752"/>
              <a:gd name="T62" fmla="*/ 310 w 468"/>
              <a:gd name="T63" fmla="*/ 646 h 752"/>
              <a:gd name="T64" fmla="*/ 310 w 468"/>
              <a:gd name="T65" fmla="*/ 658 h 752"/>
              <a:gd name="T66" fmla="*/ 302 w 468"/>
              <a:gd name="T67" fmla="*/ 682 h 752"/>
              <a:gd name="T68" fmla="*/ 302 w 468"/>
              <a:gd name="T69" fmla="*/ 694 h 752"/>
              <a:gd name="T70" fmla="*/ 304 w 468"/>
              <a:gd name="T71" fmla="*/ 704 h 752"/>
              <a:gd name="T72" fmla="*/ 304 w 468"/>
              <a:gd name="T73" fmla="*/ 716 h 752"/>
              <a:gd name="T74" fmla="*/ 306 w 468"/>
              <a:gd name="T75" fmla="*/ 728 h 752"/>
              <a:gd name="T76" fmla="*/ 298 w 468"/>
              <a:gd name="T77" fmla="*/ 740 h 752"/>
              <a:gd name="T78" fmla="*/ 298 w 468"/>
              <a:gd name="T79" fmla="*/ 752 h 75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68"/>
              <a:gd name="T121" fmla="*/ 0 h 752"/>
              <a:gd name="T122" fmla="*/ 468 w 468"/>
              <a:gd name="T123" fmla="*/ 752 h 75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68" h="752">
                <a:moveTo>
                  <a:pt x="298" y="752"/>
                </a:moveTo>
                <a:lnTo>
                  <a:pt x="10" y="296"/>
                </a:lnTo>
                <a:lnTo>
                  <a:pt x="0" y="284"/>
                </a:lnTo>
                <a:lnTo>
                  <a:pt x="8" y="260"/>
                </a:lnTo>
                <a:lnTo>
                  <a:pt x="8" y="248"/>
                </a:lnTo>
                <a:lnTo>
                  <a:pt x="14" y="224"/>
                </a:lnTo>
                <a:lnTo>
                  <a:pt x="14" y="200"/>
                </a:lnTo>
                <a:lnTo>
                  <a:pt x="62" y="0"/>
                </a:lnTo>
                <a:lnTo>
                  <a:pt x="60" y="0"/>
                </a:lnTo>
                <a:lnTo>
                  <a:pt x="118" y="14"/>
                </a:lnTo>
                <a:lnTo>
                  <a:pt x="186" y="34"/>
                </a:lnTo>
                <a:lnTo>
                  <a:pt x="256" y="56"/>
                </a:lnTo>
                <a:lnTo>
                  <a:pt x="264" y="54"/>
                </a:lnTo>
                <a:lnTo>
                  <a:pt x="302" y="66"/>
                </a:lnTo>
                <a:lnTo>
                  <a:pt x="340" y="76"/>
                </a:lnTo>
                <a:lnTo>
                  <a:pt x="378" y="84"/>
                </a:lnTo>
                <a:lnTo>
                  <a:pt x="416" y="92"/>
                </a:lnTo>
                <a:lnTo>
                  <a:pt x="454" y="96"/>
                </a:lnTo>
                <a:lnTo>
                  <a:pt x="468" y="98"/>
                </a:lnTo>
                <a:lnTo>
                  <a:pt x="376" y="570"/>
                </a:lnTo>
                <a:lnTo>
                  <a:pt x="376" y="560"/>
                </a:lnTo>
                <a:lnTo>
                  <a:pt x="368" y="594"/>
                </a:lnTo>
                <a:lnTo>
                  <a:pt x="370" y="618"/>
                </a:lnTo>
                <a:lnTo>
                  <a:pt x="362" y="630"/>
                </a:lnTo>
                <a:lnTo>
                  <a:pt x="354" y="644"/>
                </a:lnTo>
                <a:lnTo>
                  <a:pt x="346" y="656"/>
                </a:lnTo>
                <a:lnTo>
                  <a:pt x="336" y="656"/>
                </a:lnTo>
                <a:lnTo>
                  <a:pt x="328" y="656"/>
                </a:lnTo>
                <a:lnTo>
                  <a:pt x="328" y="646"/>
                </a:lnTo>
                <a:lnTo>
                  <a:pt x="318" y="646"/>
                </a:lnTo>
                <a:lnTo>
                  <a:pt x="310" y="646"/>
                </a:lnTo>
                <a:lnTo>
                  <a:pt x="310" y="658"/>
                </a:lnTo>
                <a:lnTo>
                  <a:pt x="302" y="682"/>
                </a:lnTo>
                <a:lnTo>
                  <a:pt x="302" y="694"/>
                </a:lnTo>
                <a:lnTo>
                  <a:pt x="304" y="704"/>
                </a:lnTo>
                <a:lnTo>
                  <a:pt x="304" y="716"/>
                </a:lnTo>
                <a:lnTo>
                  <a:pt x="306" y="728"/>
                </a:lnTo>
                <a:lnTo>
                  <a:pt x="298" y="740"/>
                </a:lnTo>
                <a:lnTo>
                  <a:pt x="298" y="752"/>
                </a:lnTo>
                <a:close/>
              </a:path>
            </a:pathLst>
          </a:custGeom>
          <a:solidFill>
            <a:srgbClr val="72BE44"/>
          </a:solidFill>
          <a:ln w="3175">
            <a:solidFill>
              <a:schemeClr val="bg1"/>
            </a:solidFill>
            <a:round/>
            <a:headEnd/>
            <a:tailEnd/>
          </a:ln>
        </p:spPr>
        <p:txBody>
          <a:bodyPr/>
          <a:lstStyle/>
          <a:p>
            <a:pPr eaLnBrk="0" hangingPunct="0"/>
            <a:endParaRPr lang="en-US" dirty="0"/>
          </a:p>
        </p:txBody>
      </p:sp>
      <p:sp>
        <p:nvSpPr>
          <p:cNvPr id="65" name="Freeform 50"/>
          <p:cNvSpPr>
            <a:spLocks/>
          </p:cNvSpPr>
          <p:nvPr/>
        </p:nvSpPr>
        <p:spPr bwMode="auto">
          <a:xfrm>
            <a:off x="2914972" y="2251596"/>
            <a:ext cx="710387" cy="433641"/>
          </a:xfrm>
          <a:custGeom>
            <a:avLst/>
            <a:gdLst>
              <a:gd name="T0" fmla="*/ 26 w 537"/>
              <a:gd name="T1" fmla="*/ 0 h 328"/>
              <a:gd name="T2" fmla="*/ 88 w 537"/>
              <a:gd name="T3" fmla="*/ 8 h 328"/>
              <a:gd name="T4" fmla="*/ 148 w 537"/>
              <a:gd name="T5" fmla="*/ 14 h 328"/>
              <a:gd name="T6" fmla="*/ 210 w 537"/>
              <a:gd name="T7" fmla="*/ 16 h 328"/>
              <a:gd name="T8" fmla="*/ 273 w 537"/>
              <a:gd name="T9" fmla="*/ 18 h 328"/>
              <a:gd name="T10" fmla="*/ 335 w 537"/>
              <a:gd name="T11" fmla="*/ 18 h 328"/>
              <a:gd name="T12" fmla="*/ 395 w 537"/>
              <a:gd name="T13" fmla="*/ 18 h 328"/>
              <a:gd name="T14" fmla="*/ 457 w 537"/>
              <a:gd name="T15" fmla="*/ 16 h 328"/>
              <a:gd name="T16" fmla="*/ 517 w 537"/>
              <a:gd name="T17" fmla="*/ 10 h 328"/>
              <a:gd name="T18" fmla="*/ 517 w 537"/>
              <a:gd name="T19" fmla="*/ 10 h 328"/>
              <a:gd name="T20" fmla="*/ 519 w 537"/>
              <a:gd name="T21" fmla="*/ 22 h 328"/>
              <a:gd name="T22" fmla="*/ 511 w 537"/>
              <a:gd name="T23" fmla="*/ 24 h 328"/>
              <a:gd name="T24" fmla="*/ 503 w 537"/>
              <a:gd name="T25" fmla="*/ 36 h 328"/>
              <a:gd name="T26" fmla="*/ 493 w 537"/>
              <a:gd name="T27" fmla="*/ 36 h 328"/>
              <a:gd name="T28" fmla="*/ 493 w 537"/>
              <a:gd name="T29" fmla="*/ 48 h 328"/>
              <a:gd name="T30" fmla="*/ 503 w 537"/>
              <a:gd name="T31" fmla="*/ 48 h 328"/>
              <a:gd name="T32" fmla="*/ 513 w 537"/>
              <a:gd name="T33" fmla="*/ 58 h 328"/>
              <a:gd name="T34" fmla="*/ 513 w 537"/>
              <a:gd name="T35" fmla="*/ 70 h 328"/>
              <a:gd name="T36" fmla="*/ 523 w 537"/>
              <a:gd name="T37" fmla="*/ 70 h 328"/>
              <a:gd name="T38" fmla="*/ 535 w 537"/>
              <a:gd name="T39" fmla="*/ 232 h 328"/>
              <a:gd name="T40" fmla="*/ 525 w 537"/>
              <a:gd name="T41" fmla="*/ 232 h 328"/>
              <a:gd name="T42" fmla="*/ 517 w 537"/>
              <a:gd name="T43" fmla="*/ 232 h 328"/>
              <a:gd name="T44" fmla="*/ 507 w 537"/>
              <a:gd name="T45" fmla="*/ 244 h 328"/>
              <a:gd name="T46" fmla="*/ 509 w 537"/>
              <a:gd name="T47" fmla="*/ 256 h 328"/>
              <a:gd name="T48" fmla="*/ 519 w 537"/>
              <a:gd name="T49" fmla="*/ 268 h 328"/>
              <a:gd name="T50" fmla="*/ 535 w 537"/>
              <a:gd name="T51" fmla="*/ 254 h 328"/>
              <a:gd name="T52" fmla="*/ 537 w 537"/>
              <a:gd name="T53" fmla="*/ 278 h 328"/>
              <a:gd name="T54" fmla="*/ 521 w 537"/>
              <a:gd name="T55" fmla="*/ 302 h 328"/>
              <a:gd name="T56" fmla="*/ 513 w 537"/>
              <a:gd name="T57" fmla="*/ 314 h 328"/>
              <a:gd name="T58" fmla="*/ 513 w 537"/>
              <a:gd name="T59" fmla="*/ 326 h 328"/>
              <a:gd name="T60" fmla="*/ 505 w 537"/>
              <a:gd name="T61" fmla="*/ 328 h 328"/>
              <a:gd name="T62" fmla="*/ 497 w 537"/>
              <a:gd name="T63" fmla="*/ 328 h 328"/>
              <a:gd name="T64" fmla="*/ 495 w 537"/>
              <a:gd name="T65" fmla="*/ 316 h 328"/>
              <a:gd name="T66" fmla="*/ 485 w 537"/>
              <a:gd name="T67" fmla="*/ 316 h 328"/>
              <a:gd name="T68" fmla="*/ 477 w 537"/>
              <a:gd name="T69" fmla="*/ 306 h 328"/>
              <a:gd name="T70" fmla="*/ 469 w 537"/>
              <a:gd name="T71" fmla="*/ 306 h 328"/>
              <a:gd name="T72" fmla="*/ 459 w 537"/>
              <a:gd name="T73" fmla="*/ 318 h 328"/>
              <a:gd name="T74" fmla="*/ 459 w 537"/>
              <a:gd name="T75" fmla="*/ 306 h 328"/>
              <a:gd name="T76" fmla="*/ 449 w 537"/>
              <a:gd name="T77" fmla="*/ 308 h 328"/>
              <a:gd name="T78" fmla="*/ 441 w 537"/>
              <a:gd name="T79" fmla="*/ 296 h 328"/>
              <a:gd name="T80" fmla="*/ 431 w 537"/>
              <a:gd name="T81" fmla="*/ 298 h 328"/>
              <a:gd name="T82" fmla="*/ 421 w 537"/>
              <a:gd name="T83" fmla="*/ 298 h 328"/>
              <a:gd name="T84" fmla="*/ 423 w 537"/>
              <a:gd name="T85" fmla="*/ 310 h 328"/>
              <a:gd name="T86" fmla="*/ 413 w 537"/>
              <a:gd name="T87" fmla="*/ 310 h 328"/>
              <a:gd name="T88" fmla="*/ 405 w 537"/>
              <a:gd name="T89" fmla="*/ 310 h 328"/>
              <a:gd name="T90" fmla="*/ 403 w 537"/>
              <a:gd name="T91" fmla="*/ 300 h 328"/>
              <a:gd name="T92" fmla="*/ 395 w 537"/>
              <a:gd name="T93" fmla="*/ 300 h 328"/>
              <a:gd name="T94" fmla="*/ 395 w 537"/>
              <a:gd name="T95" fmla="*/ 288 h 328"/>
              <a:gd name="T96" fmla="*/ 393 w 537"/>
              <a:gd name="T97" fmla="*/ 288 h 328"/>
              <a:gd name="T98" fmla="*/ 385 w 537"/>
              <a:gd name="T99" fmla="*/ 290 h 328"/>
              <a:gd name="T100" fmla="*/ 331 w 537"/>
              <a:gd name="T101" fmla="*/ 292 h 328"/>
              <a:gd name="T102" fmla="*/ 275 w 537"/>
              <a:gd name="T103" fmla="*/ 292 h 328"/>
              <a:gd name="T104" fmla="*/ 220 w 537"/>
              <a:gd name="T105" fmla="*/ 290 h 328"/>
              <a:gd name="T106" fmla="*/ 164 w 537"/>
              <a:gd name="T107" fmla="*/ 288 h 328"/>
              <a:gd name="T108" fmla="*/ 110 w 537"/>
              <a:gd name="T109" fmla="*/ 284 h 328"/>
              <a:gd name="T110" fmla="*/ 54 w 537"/>
              <a:gd name="T111" fmla="*/ 278 h 328"/>
              <a:gd name="T112" fmla="*/ 0 w 537"/>
              <a:gd name="T113" fmla="*/ 272 h 328"/>
              <a:gd name="T114" fmla="*/ 2 w 537"/>
              <a:gd name="T115" fmla="*/ 270 h 328"/>
              <a:gd name="T116" fmla="*/ 14 w 537"/>
              <a:gd name="T117" fmla="*/ 84 h 328"/>
              <a:gd name="T118" fmla="*/ 18 w 537"/>
              <a:gd name="T119" fmla="*/ 2 h 328"/>
              <a:gd name="T120" fmla="*/ 26 w 537"/>
              <a:gd name="T121" fmla="*/ 0 h 3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7"/>
              <a:gd name="T184" fmla="*/ 0 h 328"/>
              <a:gd name="T185" fmla="*/ 537 w 537"/>
              <a:gd name="T186" fmla="*/ 328 h 3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7" h="328">
                <a:moveTo>
                  <a:pt x="26" y="0"/>
                </a:moveTo>
                <a:lnTo>
                  <a:pt x="88" y="8"/>
                </a:lnTo>
                <a:lnTo>
                  <a:pt x="148" y="14"/>
                </a:lnTo>
                <a:lnTo>
                  <a:pt x="210" y="16"/>
                </a:lnTo>
                <a:lnTo>
                  <a:pt x="273" y="18"/>
                </a:lnTo>
                <a:lnTo>
                  <a:pt x="335" y="18"/>
                </a:lnTo>
                <a:lnTo>
                  <a:pt x="395" y="18"/>
                </a:lnTo>
                <a:lnTo>
                  <a:pt x="457" y="16"/>
                </a:lnTo>
                <a:lnTo>
                  <a:pt x="517" y="10"/>
                </a:lnTo>
                <a:lnTo>
                  <a:pt x="519" y="22"/>
                </a:lnTo>
                <a:lnTo>
                  <a:pt x="511" y="24"/>
                </a:lnTo>
                <a:lnTo>
                  <a:pt x="503" y="36"/>
                </a:lnTo>
                <a:lnTo>
                  <a:pt x="493" y="36"/>
                </a:lnTo>
                <a:lnTo>
                  <a:pt x="493" y="48"/>
                </a:lnTo>
                <a:lnTo>
                  <a:pt x="503" y="48"/>
                </a:lnTo>
                <a:lnTo>
                  <a:pt x="513" y="58"/>
                </a:lnTo>
                <a:lnTo>
                  <a:pt x="513" y="70"/>
                </a:lnTo>
                <a:lnTo>
                  <a:pt x="523" y="70"/>
                </a:lnTo>
                <a:lnTo>
                  <a:pt x="535" y="232"/>
                </a:lnTo>
                <a:lnTo>
                  <a:pt x="525" y="232"/>
                </a:lnTo>
                <a:lnTo>
                  <a:pt x="517" y="232"/>
                </a:lnTo>
                <a:lnTo>
                  <a:pt x="507" y="244"/>
                </a:lnTo>
                <a:lnTo>
                  <a:pt x="509" y="256"/>
                </a:lnTo>
                <a:lnTo>
                  <a:pt x="519" y="268"/>
                </a:lnTo>
                <a:lnTo>
                  <a:pt x="535" y="254"/>
                </a:lnTo>
                <a:lnTo>
                  <a:pt x="537" y="278"/>
                </a:lnTo>
                <a:lnTo>
                  <a:pt x="521" y="302"/>
                </a:lnTo>
                <a:lnTo>
                  <a:pt x="513" y="314"/>
                </a:lnTo>
                <a:lnTo>
                  <a:pt x="513" y="326"/>
                </a:lnTo>
                <a:lnTo>
                  <a:pt x="505" y="328"/>
                </a:lnTo>
                <a:lnTo>
                  <a:pt x="497" y="328"/>
                </a:lnTo>
                <a:lnTo>
                  <a:pt x="495" y="316"/>
                </a:lnTo>
                <a:lnTo>
                  <a:pt x="485" y="316"/>
                </a:lnTo>
                <a:lnTo>
                  <a:pt x="477" y="306"/>
                </a:lnTo>
                <a:lnTo>
                  <a:pt x="469" y="306"/>
                </a:lnTo>
                <a:lnTo>
                  <a:pt x="459" y="318"/>
                </a:lnTo>
                <a:lnTo>
                  <a:pt x="459" y="306"/>
                </a:lnTo>
                <a:lnTo>
                  <a:pt x="449" y="308"/>
                </a:lnTo>
                <a:lnTo>
                  <a:pt x="441" y="296"/>
                </a:lnTo>
                <a:lnTo>
                  <a:pt x="431" y="298"/>
                </a:lnTo>
                <a:lnTo>
                  <a:pt x="421" y="298"/>
                </a:lnTo>
                <a:lnTo>
                  <a:pt x="423" y="310"/>
                </a:lnTo>
                <a:lnTo>
                  <a:pt x="413" y="310"/>
                </a:lnTo>
                <a:lnTo>
                  <a:pt x="405" y="310"/>
                </a:lnTo>
                <a:lnTo>
                  <a:pt x="403" y="300"/>
                </a:lnTo>
                <a:lnTo>
                  <a:pt x="395" y="300"/>
                </a:lnTo>
                <a:lnTo>
                  <a:pt x="395" y="288"/>
                </a:lnTo>
                <a:lnTo>
                  <a:pt x="393" y="288"/>
                </a:lnTo>
                <a:lnTo>
                  <a:pt x="385" y="290"/>
                </a:lnTo>
                <a:lnTo>
                  <a:pt x="331" y="292"/>
                </a:lnTo>
                <a:lnTo>
                  <a:pt x="275" y="292"/>
                </a:lnTo>
                <a:lnTo>
                  <a:pt x="220" y="290"/>
                </a:lnTo>
                <a:lnTo>
                  <a:pt x="164" y="288"/>
                </a:lnTo>
                <a:lnTo>
                  <a:pt x="110" y="284"/>
                </a:lnTo>
                <a:lnTo>
                  <a:pt x="54" y="278"/>
                </a:lnTo>
                <a:lnTo>
                  <a:pt x="0" y="272"/>
                </a:lnTo>
                <a:lnTo>
                  <a:pt x="2" y="270"/>
                </a:lnTo>
                <a:lnTo>
                  <a:pt x="14" y="84"/>
                </a:lnTo>
                <a:lnTo>
                  <a:pt x="18" y="2"/>
                </a:lnTo>
                <a:lnTo>
                  <a:pt x="26" y="0"/>
                </a:lnTo>
                <a:close/>
              </a:path>
            </a:pathLst>
          </a:custGeom>
          <a:solidFill>
            <a:srgbClr val="72BE44"/>
          </a:solidFill>
          <a:ln w="3175">
            <a:solidFill>
              <a:schemeClr val="bg1"/>
            </a:solidFill>
            <a:round/>
            <a:headEnd/>
            <a:tailEnd/>
          </a:ln>
        </p:spPr>
        <p:txBody>
          <a:bodyPr/>
          <a:lstStyle/>
          <a:p>
            <a:pPr eaLnBrk="0" hangingPunct="0"/>
            <a:endParaRPr lang="en-US" dirty="0"/>
          </a:p>
        </p:txBody>
      </p:sp>
      <p:sp>
        <p:nvSpPr>
          <p:cNvPr id="66" name="Freeform 51"/>
          <p:cNvSpPr>
            <a:spLocks/>
          </p:cNvSpPr>
          <p:nvPr/>
        </p:nvSpPr>
        <p:spPr bwMode="auto">
          <a:xfrm>
            <a:off x="3586134" y="2539237"/>
            <a:ext cx="613416" cy="403134"/>
          </a:xfrm>
          <a:custGeom>
            <a:avLst/>
            <a:gdLst>
              <a:gd name="T0" fmla="*/ 6 w 464"/>
              <a:gd name="T1" fmla="*/ 108 h 304"/>
              <a:gd name="T2" fmla="*/ 18 w 464"/>
              <a:gd name="T3" fmla="*/ 120 h 304"/>
              <a:gd name="T4" fmla="*/ 36 w 464"/>
              <a:gd name="T5" fmla="*/ 142 h 304"/>
              <a:gd name="T6" fmla="*/ 46 w 464"/>
              <a:gd name="T7" fmla="*/ 162 h 304"/>
              <a:gd name="T8" fmla="*/ 60 w 464"/>
              <a:gd name="T9" fmla="*/ 198 h 304"/>
              <a:gd name="T10" fmla="*/ 70 w 464"/>
              <a:gd name="T11" fmla="*/ 220 h 304"/>
              <a:gd name="T12" fmla="*/ 72 w 464"/>
              <a:gd name="T13" fmla="*/ 244 h 304"/>
              <a:gd name="T14" fmla="*/ 74 w 464"/>
              <a:gd name="T15" fmla="*/ 278 h 304"/>
              <a:gd name="T16" fmla="*/ 84 w 464"/>
              <a:gd name="T17" fmla="*/ 300 h 304"/>
              <a:gd name="T18" fmla="*/ 162 w 464"/>
              <a:gd name="T19" fmla="*/ 304 h 304"/>
              <a:gd name="T20" fmla="*/ 240 w 464"/>
              <a:gd name="T21" fmla="*/ 302 h 304"/>
              <a:gd name="T22" fmla="*/ 316 w 464"/>
              <a:gd name="T23" fmla="*/ 292 h 304"/>
              <a:gd name="T24" fmla="*/ 382 w 464"/>
              <a:gd name="T25" fmla="*/ 280 h 304"/>
              <a:gd name="T26" fmla="*/ 392 w 464"/>
              <a:gd name="T27" fmla="*/ 278 h 304"/>
              <a:gd name="T28" fmla="*/ 400 w 464"/>
              <a:gd name="T29" fmla="*/ 266 h 304"/>
              <a:gd name="T30" fmla="*/ 408 w 464"/>
              <a:gd name="T31" fmla="*/ 242 h 304"/>
              <a:gd name="T32" fmla="*/ 398 w 464"/>
              <a:gd name="T33" fmla="*/ 232 h 304"/>
              <a:gd name="T34" fmla="*/ 396 w 464"/>
              <a:gd name="T35" fmla="*/ 208 h 304"/>
              <a:gd name="T36" fmla="*/ 422 w 464"/>
              <a:gd name="T37" fmla="*/ 194 h 304"/>
              <a:gd name="T38" fmla="*/ 448 w 464"/>
              <a:gd name="T39" fmla="*/ 180 h 304"/>
              <a:gd name="T40" fmla="*/ 454 w 464"/>
              <a:gd name="T41" fmla="*/ 158 h 304"/>
              <a:gd name="T42" fmla="*/ 452 w 464"/>
              <a:gd name="T43" fmla="*/ 134 h 304"/>
              <a:gd name="T44" fmla="*/ 442 w 464"/>
              <a:gd name="T45" fmla="*/ 112 h 304"/>
              <a:gd name="T46" fmla="*/ 442 w 464"/>
              <a:gd name="T47" fmla="*/ 100 h 304"/>
              <a:gd name="T48" fmla="*/ 414 w 464"/>
              <a:gd name="T49" fmla="*/ 90 h 304"/>
              <a:gd name="T50" fmla="*/ 396 w 464"/>
              <a:gd name="T51" fmla="*/ 68 h 304"/>
              <a:gd name="T52" fmla="*/ 374 w 464"/>
              <a:gd name="T53" fmla="*/ 46 h 304"/>
              <a:gd name="T54" fmla="*/ 374 w 464"/>
              <a:gd name="T55" fmla="*/ 22 h 304"/>
              <a:gd name="T56" fmla="*/ 370 w 464"/>
              <a:gd name="T57" fmla="*/ 0 h 304"/>
              <a:gd name="T58" fmla="*/ 320 w 464"/>
              <a:gd name="T59" fmla="*/ 12 h 304"/>
              <a:gd name="T60" fmla="*/ 242 w 464"/>
              <a:gd name="T61" fmla="*/ 22 h 304"/>
              <a:gd name="T62" fmla="*/ 164 w 464"/>
              <a:gd name="T63" fmla="*/ 26 h 304"/>
              <a:gd name="T64" fmla="*/ 86 w 464"/>
              <a:gd name="T65" fmla="*/ 24 h 304"/>
              <a:gd name="T66" fmla="*/ 28 w 464"/>
              <a:gd name="T67" fmla="*/ 14 h 304"/>
              <a:gd name="T68" fmla="*/ 10 w 464"/>
              <a:gd name="T69" fmla="*/ 14 h 304"/>
              <a:gd name="T70" fmla="*/ 2 w 464"/>
              <a:gd name="T71" fmla="*/ 38 h 304"/>
              <a:gd name="T72" fmla="*/ 28 w 464"/>
              <a:gd name="T73" fmla="*/ 36 h 304"/>
              <a:gd name="T74" fmla="*/ 14 w 464"/>
              <a:gd name="T75" fmla="*/ 84 h 3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4"/>
              <a:gd name="T115" fmla="*/ 0 h 304"/>
              <a:gd name="T116" fmla="*/ 464 w 464"/>
              <a:gd name="T117" fmla="*/ 304 h 3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4" h="304">
                <a:moveTo>
                  <a:pt x="6" y="96"/>
                </a:moveTo>
                <a:lnTo>
                  <a:pt x="6" y="108"/>
                </a:lnTo>
                <a:lnTo>
                  <a:pt x="8" y="120"/>
                </a:lnTo>
                <a:lnTo>
                  <a:pt x="18" y="120"/>
                </a:lnTo>
                <a:lnTo>
                  <a:pt x="28" y="130"/>
                </a:lnTo>
                <a:lnTo>
                  <a:pt x="36" y="142"/>
                </a:lnTo>
                <a:lnTo>
                  <a:pt x="38" y="152"/>
                </a:lnTo>
                <a:lnTo>
                  <a:pt x="46" y="162"/>
                </a:lnTo>
                <a:lnTo>
                  <a:pt x="58" y="186"/>
                </a:lnTo>
                <a:lnTo>
                  <a:pt x="60" y="198"/>
                </a:lnTo>
                <a:lnTo>
                  <a:pt x="60" y="210"/>
                </a:lnTo>
                <a:lnTo>
                  <a:pt x="70" y="220"/>
                </a:lnTo>
                <a:lnTo>
                  <a:pt x="72" y="232"/>
                </a:lnTo>
                <a:lnTo>
                  <a:pt x="72" y="244"/>
                </a:lnTo>
                <a:lnTo>
                  <a:pt x="72" y="256"/>
                </a:lnTo>
                <a:lnTo>
                  <a:pt x="74" y="278"/>
                </a:lnTo>
                <a:lnTo>
                  <a:pt x="76" y="290"/>
                </a:lnTo>
                <a:lnTo>
                  <a:pt x="84" y="300"/>
                </a:lnTo>
                <a:lnTo>
                  <a:pt x="122" y="304"/>
                </a:lnTo>
                <a:lnTo>
                  <a:pt x="162" y="304"/>
                </a:lnTo>
                <a:lnTo>
                  <a:pt x="200" y="304"/>
                </a:lnTo>
                <a:lnTo>
                  <a:pt x="240" y="302"/>
                </a:lnTo>
                <a:lnTo>
                  <a:pt x="278" y="298"/>
                </a:lnTo>
                <a:lnTo>
                  <a:pt x="316" y="292"/>
                </a:lnTo>
                <a:lnTo>
                  <a:pt x="354" y="284"/>
                </a:lnTo>
                <a:lnTo>
                  <a:pt x="382" y="280"/>
                </a:lnTo>
                <a:lnTo>
                  <a:pt x="384" y="292"/>
                </a:lnTo>
                <a:lnTo>
                  <a:pt x="392" y="278"/>
                </a:lnTo>
                <a:lnTo>
                  <a:pt x="402" y="278"/>
                </a:lnTo>
                <a:lnTo>
                  <a:pt x="400" y="266"/>
                </a:lnTo>
                <a:lnTo>
                  <a:pt x="400" y="254"/>
                </a:lnTo>
                <a:lnTo>
                  <a:pt x="408" y="242"/>
                </a:lnTo>
                <a:lnTo>
                  <a:pt x="408" y="232"/>
                </a:lnTo>
                <a:lnTo>
                  <a:pt x="398" y="232"/>
                </a:lnTo>
                <a:lnTo>
                  <a:pt x="388" y="220"/>
                </a:lnTo>
                <a:lnTo>
                  <a:pt x="396" y="208"/>
                </a:lnTo>
                <a:lnTo>
                  <a:pt x="404" y="196"/>
                </a:lnTo>
                <a:lnTo>
                  <a:pt x="422" y="194"/>
                </a:lnTo>
                <a:lnTo>
                  <a:pt x="430" y="194"/>
                </a:lnTo>
                <a:lnTo>
                  <a:pt x="448" y="180"/>
                </a:lnTo>
                <a:lnTo>
                  <a:pt x="448" y="170"/>
                </a:lnTo>
                <a:lnTo>
                  <a:pt x="454" y="158"/>
                </a:lnTo>
                <a:lnTo>
                  <a:pt x="464" y="144"/>
                </a:lnTo>
                <a:lnTo>
                  <a:pt x="452" y="134"/>
                </a:lnTo>
                <a:lnTo>
                  <a:pt x="444" y="122"/>
                </a:lnTo>
                <a:lnTo>
                  <a:pt x="442" y="112"/>
                </a:lnTo>
                <a:lnTo>
                  <a:pt x="434" y="100"/>
                </a:lnTo>
                <a:lnTo>
                  <a:pt x="442" y="100"/>
                </a:lnTo>
                <a:lnTo>
                  <a:pt x="424" y="90"/>
                </a:lnTo>
                <a:lnTo>
                  <a:pt x="414" y="90"/>
                </a:lnTo>
                <a:lnTo>
                  <a:pt x="404" y="80"/>
                </a:lnTo>
                <a:lnTo>
                  <a:pt x="396" y="68"/>
                </a:lnTo>
                <a:lnTo>
                  <a:pt x="386" y="68"/>
                </a:lnTo>
                <a:lnTo>
                  <a:pt x="374" y="46"/>
                </a:lnTo>
                <a:lnTo>
                  <a:pt x="374" y="36"/>
                </a:lnTo>
                <a:lnTo>
                  <a:pt x="374" y="22"/>
                </a:lnTo>
                <a:lnTo>
                  <a:pt x="372" y="0"/>
                </a:lnTo>
                <a:lnTo>
                  <a:pt x="370" y="0"/>
                </a:lnTo>
                <a:lnTo>
                  <a:pt x="358" y="4"/>
                </a:lnTo>
                <a:lnTo>
                  <a:pt x="320" y="12"/>
                </a:lnTo>
                <a:lnTo>
                  <a:pt x="280" y="18"/>
                </a:lnTo>
                <a:lnTo>
                  <a:pt x="242" y="22"/>
                </a:lnTo>
                <a:lnTo>
                  <a:pt x="204" y="24"/>
                </a:lnTo>
                <a:lnTo>
                  <a:pt x="164" y="26"/>
                </a:lnTo>
                <a:lnTo>
                  <a:pt x="124" y="26"/>
                </a:lnTo>
                <a:lnTo>
                  <a:pt x="86" y="24"/>
                </a:lnTo>
                <a:lnTo>
                  <a:pt x="48" y="20"/>
                </a:lnTo>
                <a:lnTo>
                  <a:pt x="28" y="14"/>
                </a:lnTo>
                <a:lnTo>
                  <a:pt x="18" y="14"/>
                </a:lnTo>
                <a:lnTo>
                  <a:pt x="10" y="14"/>
                </a:lnTo>
                <a:lnTo>
                  <a:pt x="0" y="26"/>
                </a:lnTo>
                <a:lnTo>
                  <a:pt x="2" y="38"/>
                </a:lnTo>
                <a:lnTo>
                  <a:pt x="12" y="50"/>
                </a:lnTo>
                <a:lnTo>
                  <a:pt x="28" y="36"/>
                </a:lnTo>
                <a:lnTo>
                  <a:pt x="30" y="60"/>
                </a:lnTo>
                <a:lnTo>
                  <a:pt x="14" y="84"/>
                </a:lnTo>
                <a:lnTo>
                  <a:pt x="6" y="96"/>
                </a:lnTo>
                <a:close/>
              </a:path>
            </a:pathLst>
          </a:custGeom>
          <a:solidFill>
            <a:srgbClr val="72BE44"/>
          </a:solidFill>
          <a:ln w="3175">
            <a:solidFill>
              <a:schemeClr val="bg1"/>
            </a:solidFill>
            <a:round/>
            <a:headEnd/>
            <a:tailEnd/>
          </a:ln>
        </p:spPr>
        <p:txBody>
          <a:bodyPr/>
          <a:lstStyle/>
          <a:p>
            <a:pPr eaLnBrk="0" hangingPunct="0"/>
            <a:endParaRPr lang="en-US" dirty="0"/>
          </a:p>
        </p:txBody>
      </p:sp>
      <p:sp>
        <p:nvSpPr>
          <p:cNvPr id="67" name="Freeform 52"/>
          <p:cNvSpPr>
            <a:spLocks/>
          </p:cNvSpPr>
          <p:nvPr/>
        </p:nvSpPr>
        <p:spPr bwMode="auto">
          <a:xfrm>
            <a:off x="2891002" y="2608967"/>
            <a:ext cx="840042" cy="415118"/>
          </a:xfrm>
          <a:custGeom>
            <a:avLst/>
            <a:gdLst>
              <a:gd name="T0" fmla="*/ 515 w 635"/>
              <a:gd name="T1" fmla="*/ 58 h 314"/>
              <a:gd name="T2" fmla="*/ 503 w 635"/>
              <a:gd name="T3" fmla="*/ 46 h 314"/>
              <a:gd name="T4" fmla="*/ 487 w 635"/>
              <a:gd name="T5" fmla="*/ 36 h 314"/>
              <a:gd name="T6" fmla="*/ 477 w 635"/>
              <a:gd name="T7" fmla="*/ 36 h 314"/>
              <a:gd name="T8" fmla="*/ 459 w 635"/>
              <a:gd name="T9" fmla="*/ 26 h 314"/>
              <a:gd name="T10" fmla="*/ 439 w 635"/>
              <a:gd name="T11" fmla="*/ 28 h 314"/>
              <a:gd name="T12" fmla="*/ 431 w 635"/>
              <a:gd name="T13" fmla="*/ 40 h 314"/>
              <a:gd name="T14" fmla="*/ 421 w 635"/>
              <a:gd name="T15" fmla="*/ 30 h 314"/>
              <a:gd name="T16" fmla="*/ 413 w 635"/>
              <a:gd name="T17" fmla="*/ 18 h 314"/>
              <a:gd name="T18" fmla="*/ 403 w 635"/>
              <a:gd name="T19" fmla="*/ 20 h 314"/>
              <a:gd name="T20" fmla="*/ 293 w 635"/>
              <a:gd name="T21" fmla="*/ 22 h 314"/>
              <a:gd name="T22" fmla="*/ 182 w 635"/>
              <a:gd name="T23" fmla="*/ 18 h 314"/>
              <a:gd name="T24" fmla="*/ 72 w 635"/>
              <a:gd name="T25" fmla="*/ 8 h 314"/>
              <a:gd name="T26" fmla="*/ 20 w 635"/>
              <a:gd name="T27" fmla="*/ 0 h 314"/>
              <a:gd name="T28" fmla="*/ 0 w 635"/>
              <a:gd name="T29" fmla="*/ 118 h 314"/>
              <a:gd name="T30" fmla="*/ 2 w 635"/>
              <a:gd name="T31" fmla="*/ 142 h 314"/>
              <a:gd name="T32" fmla="*/ 142 w 635"/>
              <a:gd name="T33" fmla="*/ 202 h 314"/>
              <a:gd name="T34" fmla="*/ 140 w 635"/>
              <a:gd name="T35" fmla="*/ 296 h 314"/>
              <a:gd name="T36" fmla="*/ 259 w 635"/>
              <a:gd name="T37" fmla="*/ 308 h 314"/>
              <a:gd name="T38" fmla="*/ 377 w 635"/>
              <a:gd name="T39" fmla="*/ 314 h 314"/>
              <a:gd name="T40" fmla="*/ 497 w 635"/>
              <a:gd name="T41" fmla="*/ 314 h 314"/>
              <a:gd name="T42" fmla="*/ 617 w 635"/>
              <a:gd name="T43" fmla="*/ 308 h 314"/>
              <a:gd name="T44" fmla="*/ 635 w 635"/>
              <a:gd name="T45" fmla="*/ 306 h 314"/>
              <a:gd name="T46" fmla="*/ 613 w 635"/>
              <a:gd name="T47" fmla="*/ 262 h 314"/>
              <a:gd name="T48" fmla="*/ 601 w 635"/>
              <a:gd name="T49" fmla="*/ 238 h 314"/>
              <a:gd name="T50" fmla="*/ 597 w 635"/>
              <a:gd name="T51" fmla="*/ 204 h 314"/>
              <a:gd name="T52" fmla="*/ 597 w 635"/>
              <a:gd name="T53" fmla="*/ 180 h 314"/>
              <a:gd name="T54" fmla="*/ 585 w 635"/>
              <a:gd name="T55" fmla="*/ 158 h 314"/>
              <a:gd name="T56" fmla="*/ 583 w 635"/>
              <a:gd name="T57" fmla="*/ 134 h 314"/>
              <a:gd name="T58" fmla="*/ 563 w 635"/>
              <a:gd name="T59" fmla="*/ 100 h 314"/>
              <a:gd name="T60" fmla="*/ 553 w 635"/>
              <a:gd name="T61" fmla="*/ 78 h 314"/>
              <a:gd name="T62" fmla="*/ 533 w 635"/>
              <a:gd name="T63" fmla="*/ 68 h 314"/>
              <a:gd name="T64" fmla="*/ 523 w 635"/>
              <a:gd name="T65" fmla="*/ 58 h 3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35"/>
              <a:gd name="T100" fmla="*/ 0 h 314"/>
              <a:gd name="T101" fmla="*/ 635 w 635"/>
              <a:gd name="T102" fmla="*/ 314 h 3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35" h="314">
                <a:moveTo>
                  <a:pt x="523" y="58"/>
                </a:moveTo>
                <a:lnTo>
                  <a:pt x="515" y="58"/>
                </a:lnTo>
                <a:lnTo>
                  <a:pt x="513" y="46"/>
                </a:lnTo>
                <a:lnTo>
                  <a:pt x="503" y="46"/>
                </a:lnTo>
                <a:lnTo>
                  <a:pt x="495" y="36"/>
                </a:lnTo>
                <a:lnTo>
                  <a:pt x="487" y="36"/>
                </a:lnTo>
                <a:lnTo>
                  <a:pt x="477" y="48"/>
                </a:lnTo>
                <a:lnTo>
                  <a:pt x="477" y="36"/>
                </a:lnTo>
                <a:lnTo>
                  <a:pt x="467" y="38"/>
                </a:lnTo>
                <a:lnTo>
                  <a:pt x="459" y="26"/>
                </a:lnTo>
                <a:lnTo>
                  <a:pt x="449" y="28"/>
                </a:lnTo>
                <a:lnTo>
                  <a:pt x="439" y="28"/>
                </a:lnTo>
                <a:lnTo>
                  <a:pt x="441" y="40"/>
                </a:lnTo>
                <a:lnTo>
                  <a:pt x="431" y="40"/>
                </a:lnTo>
                <a:lnTo>
                  <a:pt x="423" y="40"/>
                </a:lnTo>
                <a:lnTo>
                  <a:pt x="421" y="30"/>
                </a:lnTo>
                <a:lnTo>
                  <a:pt x="413" y="30"/>
                </a:lnTo>
                <a:lnTo>
                  <a:pt x="413" y="18"/>
                </a:lnTo>
                <a:lnTo>
                  <a:pt x="411" y="18"/>
                </a:lnTo>
                <a:lnTo>
                  <a:pt x="403" y="20"/>
                </a:lnTo>
                <a:lnTo>
                  <a:pt x="349" y="22"/>
                </a:lnTo>
                <a:lnTo>
                  <a:pt x="293" y="22"/>
                </a:lnTo>
                <a:lnTo>
                  <a:pt x="238" y="20"/>
                </a:lnTo>
                <a:lnTo>
                  <a:pt x="182" y="18"/>
                </a:lnTo>
                <a:lnTo>
                  <a:pt x="128" y="14"/>
                </a:lnTo>
                <a:lnTo>
                  <a:pt x="72" y="8"/>
                </a:lnTo>
                <a:lnTo>
                  <a:pt x="18" y="2"/>
                </a:lnTo>
                <a:lnTo>
                  <a:pt x="20" y="0"/>
                </a:lnTo>
                <a:lnTo>
                  <a:pt x="8" y="96"/>
                </a:lnTo>
                <a:lnTo>
                  <a:pt x="0" y="118"/>
                </a:lnTo>
                <a:lnTo>
                  <a:pt x="10" y="130"/>
                </a:lnTo>
                <a:lnTo>
                  <a:pt x="2" y="142"/>
                </a:lnTo>
                <a:lnTo>
                  <a:pt x="6" y="188"/>
                </a:lnTo>
                <a:lnTo>
                  <a:pt x="142" y="202"/>
                </a:lnTo>
                <a:lnTo>
                  <a:pt x="140" y="296"/>
                </a:lnTo>
                <a:lnTo>
                  <a:pt x="200" y="302"/>
                </a:lnTo>
                <a:lnTo>
                  <a:pt x="259" y="308"/>
                </a:lnTo>
                <a:lnTo>
                  <a:pt x="317" y="312"/>
                </a:lnTo>
                <a:lnTo>
                  <a:pt x="377" y="314"/>
                </a:lnTo>
                <a:lnTo>
                  <a:pt x="437" y="314"/>
                </a:lnTo>
                <a:lnTo>
                  <a:pt x="497" y="314"/>
                </a:lnTo>
                <a:lnTo>
                  <a:pt x="555" y="312"/>
                </a:lnTo>
                <a:lnTo>
                  <a:pt x="617" y="308"/>
                </a:lnTo>
                <a:lnTo>
                  <a:pt x="629" y="306"/>
                </a:lnTo>
                <a:lnTo>
                  <a:pt x="635" y="306"/>
                </a:lnTo>
                <a:lnTo>
                  <a:pt x="633" y="282"/>
                </a:lnTo>
                <a:lnTo>
                  <a:pt x="613" y="262"/>
                </a:lnTo>
                <a:lnTo>
                  <a:pt x="611" y="248"/>
                </a:lnTo>
                <a:lnTo>
                  <a:pt x="601" y="238"/>
                </a:lnTo>
                <a:lnTo>
                  <a:pt x="599" y="226"/>
                </a:lnTo>
                <a:lnTo>
                  <a:pt x="597" y="204"/>
                </a:lnTo>
                <a:lnTo>
                  <a:pt x="597" y="192"/>
                </a:lnTo>
                <a:lnTo>
                  <a:pt x="597" y="180"/>
                </a:lnTo>
                <a:lnTo>
                  <a:pt x="595" y="168"/>
                </a:lnTo>
                <a:lnTo>
                  <a:pt x="585" y="158"/>
                </a:lnTo>
                <a:lnTo>
                  <a:pt x="585" y="146"/>
                </a:lnTo>
                <a:lnTo>
                  <a:pt x="583" y="134"/>
                </a:lnTo>
                <a:lnTo>
                  <a:pt x="571" y="110"/>
                </a:lnTo>
                <a:lnTo>
                  <a:pt x="563" y="100"/>
                </a:lnTo>
                <a:lnTo>
                  <a:pt x="561" y="90"/>
                </a:lnTo>
                <a:lnTo>
                  <a:pt x="553" y="78"/>
                </a:lnTo>
                <a:lnTo>
                  <a:pt x="543" y="68"/>
                </a:lnTo>
                <a:lnTo>
                  <a:pt x="533" y="68"/>
                </a:lnTo>
                <a:lnTo>
                  <a:pt x="531" y="56"/>
                </a:lnTo>
                <a:lnTo>
                  <a:pt x="523" y="58"/>
                </a:lnTo>
                <a:close/>
              </a:path>
            </a:pathLst>
          </a:custGeom>
          <a:solidFill>
            <a:srgbClr val="72BE44"/>
          </a:solidFill>
          <a:ln w="3175">
            <a:solidFill>
              <a:schemeClr val="bg1"/>
            </a:solidFill>
            <a:round/>
            <a:headEnd/>
            <a:tailEnd/>
          </a:ln>
        </p:spPr>
        <p:txBody>
          <a:bodyPr/>
          <a:lstStyle/>
          <a:p>
            <a:pPr eaLnBrk="0" hangingPunct="0"/>
            <a:endParaRPr lang="en-US" dirty="0"/>
          </a:p>
        </p:txBody>
      </p:sp>
      <p:grpSp>
        <p:nvGrpSpPr>
          <p:cNvPr id="68" name="Group 67"/>
          <p:cNvGrpSpPr/>
          <p:nvPr/>
        </p:nvGrpSpPr>
        <p:grpSpPr>
          <a:xfrm>
            <a:off x="291337" y="1616388"/>
            <a:ext cx="699491" cy="696222"/>
            <a:chOff x="319088" y="1608137"/>
            <a:chExt cx="1019175" cy="1014413"/>
          </a:xfrm>
          <a:solidFill>
            <a:srgbClr val="72BE44"/>
          </a:solidFill>
        </p:grpSpPr>
        <p:sp>
          <p:nvSpPr>
            <p:cNvPr id="69" name="Freeform 53"/>
            <p:cNvSpPr>
              <a:spLocks/>
            </p:cNvSpPr>
            <p:nvPr/>
          </p:nvSpPr>
          <p:spPr bwMode="auto">
            <a:xfrm>
              <a:off x="319088" y="1608137"/>
              <a:ext cx="1019175" cy="1014413"/>
            </a:xfrm>
            <a:custGeom>
              <a:avLst/>
              <a:gdLst>
                <a:gd name="T0" fmla="*/ 452 w 528"/>
                <a:gd name="T1" fmla="*/ 340 h 526"/>
                <a:gd name="T2" fmla="*/ 480 w 528"/>
                <a:gd name="T3" fmla="*/ 372 h 526"/>
                <a:gd name="T4" fmla="*/ 514 w 528"/>
                <a:gd name="T5" fmla="*/ 406 h 526"/>
                <a:gd name="T6" fmla="*/ 522 w 528"/>
                <a:gd name="T7" fmla="*/ 442 h 526"/>
                <a:gd name="T8" fmla="*/ 522 w 528"/>
                <a:gd name="T9" fmla="*/ 496 h 526"/>
                <a:gd name="T10" fmla="*/ 504 w 528"/>
                <a:gd name="T11" fmla="*/ 518 h 526"/>
                <a:gd name="T12" fmla="*/ 490 w 528"/>
                <a:gd name="T13" fmla="*/ 468 h 526"/>
                <a:gd name="T14" fmla="*/ 492 w 528"/>
                <a:gd name="T15" fmla="*/ 442 h 526"/>
                <a:gd name="T16" fmla="*/ 478 w 528"/>
                <a:gd name="T17" fmla="*/ 416 h 526"/>
                <a:gd name="T18" fmla="*/ 456 w 528"/>
                <a:gd name="T19" fmla="*/ 392 h 526"/>
                <a:gd name="T20" fmla="*/ 422 w 528"/>
                <a:gd name="T21" fmla="*/ 348 h 526"/>
                <a:gd name="T22" fmla="*/ 384 w 528"/>
                <a:gd name="T23" fmla="*/ 336 h 526"/>
                <a:gd name="T24" fmla="*/ 360 w 528"/>
                <a:gd name="T25" fmla="*/ 328 h 526"/>
                <a:gd name="T26" fmla="*/ 348 w 528"/>
                <a:gd name="T27" fmla="*/ 334 h 526"/>
                <a:gd name="T28" fmla="*/ 332 w 528"/>
                <a:gd name="T29" fmla="*/ 340 h 526"/>
                <a:gd name="T30" fmla="*/ 306 w 528"/>
                <a:gd name="T31" fmla="*/ 342 h 526"/>
                <a:gd name="T32" fmla="*/ 304 w 528"/>
                <a:gd name="T33" fmla="*/ 328 h 526"/>
                <a:gd name="T34" fmla="*/ 276 w 528"/>
                <a:gd name="T35" fmla="*/ 350 h 526"/>
                <a:gd name="T36" fmla="*/ 262 w 528"/>
                <a:gd name="T37" fmla="*/ 362 h 526"/>
                <a:gd name="T38" fmla="*/ 268 w 528"/>
                <a:gd name="T39" fmla="*/ 384 h 526"/>
                <a:gd name="T40" fmla="*/ 218 w 528"/>
                <a:gd name="T41" fmla="*/ 388 h 526"/>
                <a:gd name="T42" fmla="*/ 184 w 528"/>
                <a:gd name="T43" fmla="*/ 408 h 526"/>
                <a:gd name="T44" fmla="*/ 150 w 528"/>
                <a:gd name="T45" fmla="*/ 420 h 526"/>
                <a:gd name="T46" fmla="*/ 110 w 528"/>
                <a:gd name="T47" fmla="*/ 426 h 526"/>
                <a:gd name="T48" fmla="*/ 90 w 528"/>
                <a:gd name="T49" fmla="*/ 430 h 526"/>
                <a:gd name="T50" fmla="*/ 62 w 528"/>
                <a:gd name="T51" fmla="*/ 432 h 526"/>
                <a:gd name="T52" fmla="*/ 18 w 528"/>
                <a:gd name="T53" fmla="*/ 440 h 526"/>
                <a:gd name="T54" fmla="*/ 0 w 528"/>
                <a:gd name="T55" fmla="*/ 444 h 526"/>
                <a:gd name="T56" fmla="*/ 18 w 528"/>
                <a:gd name="T57" fmla="*/ 434 h 526"/>
                <a:gd name="T58" fmla="*/ 42 w 528"/>
                <a:gd name="T59" fmla="*/ 430 h 526"/>
                <a:gd name="T60" fmla="*/ 72 w 528"/>
                <a:gd name="T61" fmla="*/ 424 h 526"/>
                <a:gd name="T62" fmla="*/ 100 w 528"/>
                <a:gd name="T63" fmla="*/ 414 h 526"/>
                <a:gd name="T64" fmla="*/ 116 w 528"/>
                <a:gd name="T65" fmla="*/ 418 h 526"/>
                <a:gd name="T66" fmla="*/ 142 w 528"/>
                <a:gd name="T67" fmla="*/ 400 h 526"/>
                <a:gd name="T68" fmla="*/ 172 w 528"/>
                <a:gd name="T69" fmla="*/ 374 h 526"/>
                <a:gd name="T70" fmla="*/ 196 w 528"/>
                <a:gd name="T71" fmla="*/ 360 h 526"/>
                <a:gd name="T72" fmla="*/ 196 w 528"/>
                <a:gd name="T73" fmla="*/ 352 h 526"/>
                <a:gd name="T74" fmla="*/ 168 w 528"/>
                <a:gd name="T75" fmla="*/ 324 h 526"/>
                <a:gd name="T76" fmla="*/ 150 w 528"/>
                <a:gd name="T77" fmla="*/ 324 h 526"/>
                <a:gd name="T78" fmla="*/ 150 w 528"/>
                <a:gd name="T79" fmla="*/ 292 h 526"/>
                <a:gd name="T80" fmla="*/ 154 w 528"/>
                <a:gd name="T81" fmla="*/ 276 h 526"/>
                <a:gd name="T82" fmla="*/ 172 w 528"/>
                <a:gd name="T83" fmla="*/ 248 h 526"/>
                <a:gd name="T84" fmla="*/ 194 w 528"/>
                <a:gd name="T85" fmla="*/ 230 h 526"/>
                <a:gd name="T86" fmla="*/ 200 w 528"/>
                <a:gd name="T87" fmla="*/ 208 h 526"/>
                <a:gd name="T88" fmla="*/ 154 w 528"/>
                <a:gd name="T89" fmla="*/ 196 h 526"/>
                <a:gd name="T90" fmla="*/ 164 w 528"/>
                <a:gd name="T91" fmla="*/ 166 h 526"/>
                <a:gd name="T92" fmla="*/ 188 w 528"/>
                <a:gd name="T93" fmla="*/ 152 h 526"/>
                <a:gd name="T94" fmla="*/ 200 w 528"/>
                <a:gd name="T95" fmla="*/ 132 h 526"/>
                <a:gd name="T96" fmla="*/ 190 w 528"/>
                <a:gd name="T97" fmla="*/ 108 h 526"/>
                <a:gd name="T98" fmla="*/ 170 w 528"/>
                <a:gd name="T99" fmla="*/ 84 h 526"/>
                <a:gd name="T100" fmla="*/ 192 w 528"/>
                <a:gd name="T101" fmla="*/ 52 h 526"/>
                <a:gd name="T102" fmla="*/ 212 w 528"/>
                <a:gd name="T103" fmla="*/ 44 h 526"/>
                <a:gd name="T104" fmla="*/ 236 w 528"/>
                <a:gd name="T105" fmla="*/ 22 h 526"/>
                <a:gd name="T106" fmla="*/ 250 w 528"/>
                <a:gd name="T107" fmla="*/ 6 h 526"/>
                <a:gd name="T108" fmla="*/ 270 w 528"/>
                <a:gd name="T109" fmla="*/ 0 h 526"/>
                <a:gd name="T110" fmla="*/ 306 w 528"/>
                <a:gd name="T111" fmla="*/ 4 h 526"/>
                <a:gd name="T112" fmla="*/ 344 w 528"/>
                <a:gd name="T113" fmla="*/ 22 h 526"/>
                <a:gd name="T114" fmla="*/ 368 w 528"/>
                <a:gd name="T115" fmla="*/ 28 h 526"/>
                <a:gd name="T116" fmla="*/ 392 w 528"/>
                <a:gd name="T117" fmla="*/ 34 h 526"/>
                <a:gd name="T118" fmla="*/ 422 w 528"/>
                <a:gd name="T119" fmla="*/ 52 h 526"/>
                <a:gd name="T120" fmla="*/ 444 w 528"/>
                <a:gd name="T121" fmla="*/ 56 h 5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8"/>
                <a:gd name="T184" fmla="*/ 0 h 526"/>
                <a:gd name="T185" fmla="*/ 528 w 528"/>
                <a:gd name="T186" fmla="*/ 526 h 5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8" h="526">
                  <a:moveTo>
                    <a:pt x="446" y="62"/>
                  </a:moveTo>
                  <a:lnTo>
                    <a:pt x="434" y="328"/>
                  </a:lnTo>
                  <a:lnTo>
                    <a:pt x="438" y="332"/>
                  </a:lnTo>
                  <a:lnTo>
                    <a:pt x="440" y="334"/>
                  </a:lnTo>
                  <a:lnTo>
                    <a:pt x="442" y="334"/>
                  </a:lnTo>
                  <a:lnTo>
                    <a:pt x="446" y="336"/>
                  </a:lnTo>
                  <a:lnTo>
                    <a:pt x="452" y="340"/>
                  </a:lnTo>
                  <a:lnTo>
                    <a:pt x="456" y="344"/>
                  </a:lnTo>
                  <a:lnTo>
                    <a:pt x="458" y="354"/>
                  </a:lnTo>
                  <a:lnTo>
                    <a:pt x="460" y="358"/>
                  </a:lnTo>
                  <a:lnTo>
                    <a:pt x="462" y="362"/>
                  </a:lnTo>
                  <a:lnTo>
                    <a:pt x="468" y="368"/>
                  </a:lnTo>
                  <a:lnTo>
                    <a:pt x="476" y="370"/>
                  </a:lnTo>
                  <a:lnTo>
                    <a:pt x="480" y="372"/>
                  </a:lnTo>
                  <a:lnTo>
                    <a:pt x="484" y="374"/>
                  </a:lnTo>
                  <a:lnTo>
                    <a:pt x="490" y="378"/>
                  </a:lnTo>
                  <a:lnTo>
                    <a:pt x="494" y="386"/>
                  </a:lnTo>
                  <a:lnTo>
                    <a:pt x="496" y="392"/>
                  </a:lnTo>
                  <a:lnTo>
                    <a:pt x="500" y="398"/>
                  </a:lnTo>
                  <a:lnTo>
                    <a:pt x="504" y="404"/>
                  </a:lnTo>
                  <a:lnTo>
                    <a:pt x="508" y="406"/>
                  </a:lnTo>
                  <a:lnTo>
                    <a:pt x="514" y="406"/>
                  </a:lnTo>
                  <a:lnTo>
                    <a:pt x="518" y="406"/>
                  </a:lnTo>
                  <a:lnTo>
                    <a:pt x="522" y="410"/>
                  </a:lnTo>
                  <a:lnTo>
                    <a:pt x="526" y="414"/>
                  </a:lnTo>
                  <a:lnTo>
                    <a:pt x="528" y="418"/>
                  </a:lnTo>
                  <a:lnTo>
                    <a:pt x="524" y="428"/>
                  </a:lnTo>
                  <a:lnTo>
                    <a:pt x="522" y="442"/>
                  </a:lnTo>
                  <a:lnTo>
                    <a:pt x="522" y="446"/>
                  </a:lnTo>
                  <a:lnTo>
                    <a:pt x="524" y="450"/>
                  </a:lnTo>
                  <a:lnTo>
                    <a:pt x="524" y="454"/>
                  </a:lnTo>
                  <a:lnTo>
                    <a:pt x="524" y="458"/>
                  </a:lnTo>
                  <a:lnTo>
                    <a:pt x="522" y="466"/>
                  </a:lnTo>
                  <a:lnTo>
                    <a:pt x="520" y="478"/>
                  </a:lnTo>
                  <a:lnTo>
                    <a:pt x="520" y="488"/>
                  </a:lnTo>
                  <a:lnTo>
                    <a:pt x="522" y="496"/>
                  </a:lnTo>
                  <a:lnTo>
                    <a:pt x="524" y="506"/>
                  </a:lnTo>
                  <a:lnTo>
                    <a:pt x="522" y="516"/>
                  </a:lnTo>
                  <a:lnTo>
                    <a:pt x="522" y="522"/>
                  </a:lnTo>
                  <a:lnTo>
                    <a:pt x="520" y="526"/>
                  </a:lnTo>
                  <a:lnTo>
                    <a:pt x="516" y="526"/>
                  </a:lnTo>
                  <a:lnTo>
                    <a:pt x="512" y="526"/>
                  </a:lnTo>
                  <a:lnTo>
                    <a:pt x="504" y="518"/>
                  </a:lnTo>
                  <a:lnTo>
                    <a:pt x="498" y="512"/>
                  </a:lnTo>
                  <a:lnTo>
                    <a:pt x="496" y="504"/>
                  </a:lnTo>
                  <a:lnTo>
                    <a:pt x="496" y="494"/>
                  </a:lnTo>
                  <a:lnTo>
                    <a:pt x="496" y="486"/>
                  </a:lnTo>
                  <a:lnTo>
                    <a:pt x="494" y="480"/>
                  </a:lnTo>
                  <a:lnTo>
                    <a:pt x="490" y="472"/>
                  </a:lnTo>
                  <a:lnTo>
                    <a:pt x="490" y="468"/>
                  </a:lnTo>
                  <a:lnTo>
                    <a:pt x="492" y="464"/>
                  </a:lnTo>
                  <a:lnTo>
                    <a:pt x="494" y="458"/>
                  </a:lnTo>
                  <a:lnTo>
                    <a:pt x="496" y="452"/>
                  </a:lnTo>
                  <a:lnTo>
                    <a:pt x="496" y="448"/>
                  </a:lnTo>
                  <a:lnTo>
                    <a:pt x="492" y="446"/>
                  </a:lnTo>
                  <a:lnTo>
                    <a:pt x="492" y="444"/>
                  </a:lnTo>
                  <a:lnTo>
                    <a:pt x="492" y="442"/>
                  </a:lnTo>
                  <a:lnTo>
                    <a:pt x="494" y="438"/>
                  </a:lnTo>
                  <a:lnTo>
                    <a:pt x="492" y="434"/>
                  </a:lnTo>
                  <a:lnTo>
                    <a:pt x="488" y="432"/>
                  </a:lnTo>
                  <a:lnTo>
                    <a:pt x="486" y="428"/>
                  </a:lnTo>
                  <a:lnTo>
                    <a:pt x="484" y="422"/>
                  </a:lnTo>
                  <a:lnTo>
                    <a:pt x="482" y="418"/>
                  </a:lnTo>
                  <a:lnTo>
                    <a:pt x="478" y="416"/>
                  </a:lnTo>
                  <a:lnTo>
                    <a:pt x="470" y="412"/>
                  </a:lnTo>
                  <a:lnTo>
                    <a:pt x="468" y="408"/>
                  </a:lnTo>
                  <a:lnTo>
                    <a:pt x="466" y="402"/>
                  </a:lnTo>
                  <a:lnTo>
                    <a:pt x="464" y="400"/>
                  </a:lnTo>
                  <a:lnTo>
                    <a:pt x="462" y="396"/>
                  </a:lnTo>
                  <a:lnTo>
                    <a:pt x="456" y="392"/>
                  </a:lnTo>
                  <a:lnTo>
                    <a:pt x="450" y="388"/>
                  </a:lnTo>
                  <a:lnTo>
                    <a:pt x="442" y="380"/>
                  </a:lnTo>
                  <a:lnTo>
                    <a:pt x="426" y="364"/>
                  </a:lnTo>
                  <a:lnTo>
                    <a:pt x="422" y="362"/>
                  </a:lnTo>
                  <a:lnTo>
                    <a:pt x="422" y="356"/>
                  </a:lnTo>
                  <a:lnTo>
                    <a:pt x="422" y="348"/>
                  </a:lnTo>
                  <a:lnTo>
                    <a:pt x="420" y="346"/>
                  </a:lnTo>
                  <a:lnTo>
                    <a:pt x="418" y="346"/>
                  </a:lnTo>
                  <a:lnTo>
                    <a:pt x="408" y="342"/>
                  </a:lnTo>
                  <a:lnTo>
                    <a:pt x="400" y="342"/>
                  </a:lnTo>
                  <a:lnTo>
                    <a:pt x="392" y="342"/>
                  </a:lnTo>
                  <a:lnTo>
                    <a:pt x="384" y="336"/>
                  </a:lnTo>
                  <a:lnTo>
                    <a:pt x="378" y="334"/>
                  </a:lnTo>
                  <a:lnTo>
                    <a:pt x="376" y="332"/>
                  </a:lnTo>
                  <a:lnTo>
                    <a:pt x="374" y="330"/>
                  </a:lnTo>
                  <a:lnTo>
                    <a:pt x="372" y="328"/>
                  </a:lnTo>
                  <a:lnTo>
                    <a:pt x="368" y="324"/>
                  </a:lnTo>
                  <a:lnTo>
                    <a:pt x="364" y="324"/>
                  </a:lnTo>
                  <a:lnTo>
                    <a:pt x="360" y="328"/>
                  </a:lnTo>
                  <a:lnTo>
                    <a:pt x="356" y="332"/>
                  </a:lnTo>
                  <a:lnTo>
                    <a:pt x="354" y="334"/>
                  </a:lnTo>
                  <a:lnTo>
                    <a:pt x="352" y="332"/>
                  </a:lnTo>
                  <a:lnTo>
                    <a:pt x="350" y="328"/>
                  </a:lnTo>
                  <a:lnTo>
                    <a:pt x="348" y="328"/>
                  </a:lnTo>
                  <a:lnTo>
                    <a:pt x="348" y="330"/>
                  </a:lnTo>
                  <a:lnTo>
                    <a:pt x="348" y="334"/>
                  </a:lnTo>
                  <a:lnTo>
                    <a:pt x="346" y="338"/>
                  </a:lnTo>
                  <a:lnTo>
                    <a:pt x="344" y="340"/>
                  </a:lnTo>
                  <a:lnTo>
                    <a:pt x="340" y="340"/>
                  </a:lnTo>
                  <a:lnTo>
                    <a:pt x="338" y="338"/>
                  </a:lnTo>
                  <a:lnTo>
                    <a:pt x="336" y="338"/>
                  </a:lnTo>
                  <a:lnTo>
                    <a:pt x="332" y="340"/>
                  </a:lnTo>
                  <a:lnTo>
                    <a:pt x="328" y="344"/>
                  </a:lnTo>
                  <a:lnTo>
                    <a:pt x="326" y="348"/>
                  </a:lnTo>
                  <a:lnTo>
                    <a:pt x="320" y="346"/>
                  </a:lnTo>
                  <a:lnTo>
                    <a:pt x="314" y="342"/>
                  </a:lnTo>
                  <a:lnTo>
                    <a:pt x="310" y="342"/>
                  </a:lnTo>
                  <a:lnTo>
                    <a:pt x="306" y="342"/>
                  </a:lnTo>
                  <a:lnTo>
                    <a:pt x="306" y="340"/>
                  </a:lnTo>
                  <a:lnTo>
                    <a:pt x="306" y="338"/>
                  </a:lnTo>
                  <a:lnTo>
                    <a:pt x="312" y="330"/>
                  </a:lnTo>
                  <a:lnTo>
                    <a:pt x="312" y="328"/>
                  </a:lnTo>
                  <a:lnTo>
                    <a:pt x="310" y="326"/>
                  </a:lnTo>
                  <a:lnTo>
                    <a:pt x="304" y="328"/>
                  </a:lnTo>
                  <a:lnTo>
                    <a:pt x="302" y="330"/>
                  </a:lnTo>
                  <a:lnTo>
                    <a:pt x="298" y="338"/>
                  </a:lnTo>
                  <a:lnTo>
                    <a:pt x="292" y="340"/>
                  </a:lnTo>
                  <a:lnTo>
                    <a:pt x="286" y="342"/>
                  </a:lnTo>
                  <a:lnTo>
                    <a:pt x="280" y="346"/>
                  </a:lnTo>
                  <a:lnTo>
                    <a:pt x="276" y="350"/>
                  </a:lnTo>
                  <a:lnTo>
                    <a:pt x="278" y="356"/>
                  </a:lnTo>
                  <a:lnTo>
                    <a:pt x="278" y="358"/>
                  </a:lnTo>
                  <a:lnTo>
                    <a:pt x="274" y="358"/>
                  </a:lnTo>
                  <a:lnTo>
                    <a:pt x="266" y="360"/>
                  </a:lnTo>
                  <a:lnTo>
                    <a:pt x="264" y="360"/>
                  </a:lnTo>
                  <a:lnTo>
                    <a:pt x="262" y="362"/>
                  </a:lnTo>
                  <a:lnTo>
                    <a:pt x="262" y="370"/>
                  </a:lnTo>
                  <a:lnTo>
                    <a:pt x="264" y="374"/>
                  </a:lnTo>
                  <a:lnTo>
                    <a:pt x="266" y="374"/>
                  </a:lnTo>
                  <a:lnTo>
                    <a:pt x="270" y="376"/>
                  </a:lnTo>
                  <a:lnTo>
                    <a:pt x="270" y="378"/>
                  </a:lnTo>
                  <a:lnTo>
                    <a:pt x="270" y="380"/>
                  </a:lnTo>
                  <a:lnTo>
                    <a:pt x="268" y="384"/>
                  </a:lnTo>
                  <a:lnTo>
                    <a:pt x="264" y="386"/>
                  </a:lnTo>
                  <a:lnTo>
                    <a:pt x="260" y="386"/>
                  </a:lnTo>
                  <a:lnTo>
                    <a:pt x="256" y="386"/>
                  </a:lnTo>
                  <a:lnTo>
                    <a:pt x="238" y="384"/>
                  </a:lnTo>
                  <a:lnTo>
                    <a:pt x="226" y="384"/>
                  </a:lnTo>
                  <a:lnTo>
                    <a:pt x="222" y="386"/>
                  </a:lnTo>
                  <a:lnTo>
                    <a:pt x="218" y="388"/>
                  </a:lnTo>
                  <a:lnTo>
                    <a:pt x="210" y="392"/>
                  </a:lnTo>
                  <a:lnTo>
                    <a:pt x="204" y="394"/>
                  </a:lnTo>
                  <a:lnTo>
                    <a:pt x="202" y="394"/>
                  </a:lnTo>
                  <a:lnTo>
                    <a:pt x="194" y="402"/>
                  </a:lnTo>
                  <a:lnTo>
                    <a:pt x="190" y="406"/>
                  </a:lnTo>
                  <a:lnTo>
                    <a:pt x="184" y="408"/>
                  </a:lnTo>
                  <a:lnTo>
                    <a:pt x="176" y="410"/>
                  </a:lnTo>
                  <a:lnTo>
                    <a:pt x="166" y="410"/>
                  </a:lnTo>
                  <a:lnTo>
                    <a:pt x="160" y="412"/>
                  </a:lnTo>
                  <a:lnTo>
                    <a:pt x="156" y="414"/>
                  </a:lnTo>
                  <a:lnTo>
                    <a:pt x="154" y="418"/>
                  </a:lnTo>
                  <a:lnTo>
                    <a:pt x="150" y="420"/>
                  </a:lnTo>
                  <a:lnTo>
                    <a:pt x="142" y="420"/>
                  </a:lnTo>
                  <a:lnTo>
                    <a:pt x="132" y="422"/>
                  </a:lnTo>
                  <a:lnTo>
                    <a:pt x="128" y="422"/>
                  </a:lnTo>
                  <a:lnTo>
                    <a:pt x="120" y="422"/>
                  </a:lnTo>
                  <a:lnTo>
                    <a:pt x="110" y="426"/>
                  </a:lnTo>
                  <a:lnTo>
                    <a:pt x="108" y="426"/>
                  </a:lnTo>
                  <a:lnTo>
                    <a:pt x="104" y="426"/>
                  </a:lnTo>
                  <a:lnTo>
                    <a:pt x="98" y="426"/>
                  </a:lnTo>
                  <a:lnTo>
                    <a:pt x="96" y="426"/>
                  </a:lnTo>
                  <a:lnTo>
                    <a:pt x="94" y="428"/>
                  </a:lnTo>
                  <a:lnTo>
                    <a:pt x="90" y="430"/>
                  </a:lnTo>
                  <a:lnTo>
                    <a:pt x="86" y="428"/>
                  </a:lnTo>
                  <a:lnTo>
                    <a:pt x="82" y="430"/>
                  </a:lnTo>
                  <a:lnTo>
                    <a:pt x="74" y="432"/>
                  </a:lnTo>
                  <a:lnTo>
                    <a:pt x="68" y="434"/>
                  </a:lnTo>
                  <a:lnTo>
                    <a:pt x="66" y="432"/>
                  </a:lnTo>
                  <a:lnTo>
                    <a:pt x="62" y="432"/>
                  </a:lnTo>
                  <a:lnTo>
                    <a:pt x="58" y="432"/>
                  </a:lnTo>
                  <a:lnTo>
                    <a:pt x="56" y="434"/>
                  </a:lnTo>
                  <a:lnTo>
                    <a:pt x="52" y="434"/>
                  </a:lnTo>
                  <a:lnTo>
                    <a:pt x="48" y="434"/>
                  </a:lnTo>
                  <a:lnTo>
                    <a:pt x="24" y="440"/>
                  </a:lnTo>
                  <a:lnTo>
                    <a:pt x="18" y="440"/>
                  </a:lnTo>
                  <a:lnTo>
                    <a:pt x="12" y="440"/>
                  </a:lnTo>
                  <a:lnTo>
                    <a:pt x="8" y="440"/>
                  </a:lnTo>
                  <a:lnTo>
                    <a:pt x="6" y="444"/>
                  </a:lnTo>
                  <a:lnTo>
                    <a:pt x="6" y="446"/>
                  </a:lnTo>
                  <a:lnTo>
                    <a:pt x="4" y="446"/>
                  </a:lnTo>
                  <a:lnTo>
                    <a:pt x="0" y="444"/>
                  </a:lnTo>
                  <a:lnTo>
                    <a:pt x="0" y="440"/>
                  </a:lnTo>
                  <a:lnTo>
                    <a:pt x="2" y="438"/>
                  </a:lnTo>
                  <a:lnTo>
                    <a:pt x="4" y="436"/>
                  </a:lnTo>
                  <a:lnTo>
                    <a:pt x="10" y="436"/>
                  </a:lnTo>
                  <a:lnTo>
                    <a:pt x="16" y="434"/>
                  </a:lnTo>
                  <a:lnTo>
                    <a:pt x="18" y="434"/>
                  </a:lnTo>
                  <a:lnTo>
                    <a:pt x="20" y="434"/>
                  </a:lnTo>
                  <a:lnTo>
                    <a:pt x="24" y="434"/>
                  </a:lnTo>
                  <a:lnTo>
                    <a:pt x="28" y="434"/>
                  </a:lnTo>
                  <a:lnTo>
                    <a:pt x="32" y="432"/>
                  </a:lnTo>
                  <a:lnTo>
                    <a:pt x="36" y="430"/>
                  </a:lnTo>
                  <a:lnTo>
                    <a:pt x="42" y="430"/>
                  </a:lnTo>
                  <a:lnTo>
                    <a:pt x="46" y="430"/>
                  </a:lnTo>
                  <a:lnTo>
                    <a:pt x="50" y="430"/>
                  </a:lnTo>
                  <a:lnTo>
                    <a:pt x="52" y="428"/>
                  </a:lnTo>
                  <a:lnTo>
                    <a:pt x="56" y="426"/>
                  </a:lnTo>
                  <a:lnTo>
                    <a:pt x="66" y="424"/>
                  </a:lnTo>
                  <a:lnTo>
                    <a:pt x="72" y="424"/>
                  </a:lnTo>
                  <a:lnTo>
                    <a:pt x="78" y="424"/>
                  </a:lnTo>
                  <a:lnTo>
                    <a:pt x="84" y="422"/>
                  </a:lnTo>
                  <a:lnTo>
                    <a:pt x="86" y="420"/>
                  </a:lnTo>
                  <a:lnTo>
                    <a:pt x="90" y="416"/>
                  </a:lnTo>
                  <a:lnTo>
                    <a:pt x="96" y="414"/>
                  </a:lnTo>
                  <a:lnTo>
                    <a:pt x="100" y="414"/>
                  </a:lnTo>
                  <a:lnTo>
                    <a:pt x="104" y="414"/>
                  </a:lnTo>
                  <a:lnTo>
                    <a:pt x="106" y="416"/>
                  </a:lnTo>
                  <a:lnTo>
                    <a:pt x="106" y="418"/>
                  </a:lnTo>
                  <a:lnTo>
                    <a:pt x="108" y="420"/>
                  </a:lnTo>
                  <a:lnTo>
                    <a:pt x="112" y="420"/>
                  </a:lnTo>
                  <a:lnTo>
                    <a:pt x="116" y="418"/>
                  </a:lnTo>
                  <a:lnTo>
                    <a:pt x="120" y="412"/>
                  </a:lnTo>
                  <a:lnTo>
                    <a:pt x="122" y="410"/>
                  </a:lnTo>
                  <a:lnTo>
                    <a:pt x="130" y="410"/>
                  </a:lnTo>
                  <a:lnTo>
                    <a:pt x="134" y="404"/>
                  </a:lnTo>
                  <a:lnTo>
                    <a:pt x="142" y="400"/>
                  </a:lnTo>
                  <a:lnTo>
                    <a:pt x="148" y="396"/>
                  </a:lnTo>
                  <a:lnTo>
                    <a:pt x="156" y="396"/>
                  </a:lnTo>
                  <a:lnTo>
                    <a:pt x="164" y="390"/>
                  </a:lnTo>
                  <a:lnTo>
                    <a:pt x="172" y="380"/>
                  </a:lnTo>
                  <a:lnTo>
                    <a:pt x="174" y="378"/>
                  </a:lnTo>
                  <a:lnTo>
                    <a:pt x="172" y="374"/>
                  </a:lnTo>
                  <a:lnTo>
                    <a:pt x="174" y="372"/>
                  </a:lnTo>
                  <a:lnTo>
                    <a:pt x="180" y="372"/>
                  </a:lnTo>
                  <a:lnTo>
                    <a:pt x="188" y="372"/>
                  </a:lnTo>
                  <a:lnTo>
                    <a:pt x="192" y="370"/>
                  </a:lnTo>
                  <a:lnTo>
                    <a:pt x="196" y="368"/>
                  </a:lnTo>
                  <a:lnTo>
                    <a:pt x="196" y="364"/>
                  </a:lnTo>
                  <a:lnTo>
                    <a:pt x="196" y="360"/>
                  </a:lnTo>
                  <a:lnTo>
                    <a:pt x="198" y="358"/>
                  </a:lnTo>
                  <a:lnTo>
                    <a:pt x="206" y="354"/>
                  </a:lnTo>
                  <a:lnTo>
                    <a:pt x="210" y="352"/>
                  </a:lnTo>
                  <a:lnTo>
                    <a:pt x="212" y="352"/>
                  </a:lnTo>
                  <a:lnTo>
                    <a:pt x="210" y="352"/>
                  </a:lnTo>
                  <a:lnTo>
                    <a:pt x="196" y="352"/>
                  </a:lnTo>
                  <a:lnTo>
                    <a:pt x="182" y="352"/>
                  </a:lnTo>
                  <a:lnTo>
                    <a:pt x="180" y="350"/>
                  </a:lnTo>
                  <a:lnTo>
                    <a:pt x="180" y="346"/>
                  </a:lnTo>
                  <a:lnTo>
                    <a:pt x="178" y="338"/>
                  </a:lnTo>
                  <a:lnTo>
                    <a:pt x="174" y="332"/>
                  </a:lnTo>
                  <a:lnTo>
                    <a:pt x="172" y="326"/>
                  </a:lnTo>
                  <a:lnTo>
                    <a:pt x="168" y="324"/>
                  </a:lnTo>
                  <a:lnTo>
                    <a:pt x="164" y="324"/>
                  </a:lnTo>
                  <a:lnTo>
                    <a:pt x="160" y="324"/>
                  </a:lnTo>
                  <a:lnTo>
                    <a:pt x="158" y="326"/>
                  </a:lnTo>
                  <a:lnTo>
                    <a:pt x="156" y="328"/>
                  </a:lnTo>
                  <a:lnTo>
                    <a:pt x="154" y="328"/>
                  </a:lnTo>
                  <a:lnTo>
                    <a:pt x="150" y="328"/>
                  </a:lnTo>
                  <a:lnTo>
                    <a:pt x="150" y="324"/>
                  </a:lnTo>
                  <a:lnTo>
                    <a:pt x="154" y="316"/>
                  </a:lnTo>
                  <a:lnTo>
                    <a:pt x="158" y="312"/>
                  </a:lnTo>
                  <a:lnTo>
                    <a:pt x="160" y="310"/>
                  </a:lnTo>
                  <a:lnTo>
                    <a:pt x="158" y="306"/>
                  </a:lnTo>
                  <a:lnTo>
                    <a:pt x="154" y="298"/>
                  </a:lnTo>
                  <a:lnTo>
                    <a:pt x="152" y="294"/>
                  </a:lnTo>
                  <a:lnTo>
                    <a:pt x="150" y="292"/>
                  </a:lnTo>
                  <a:lnTo>
                    <a:pt x="152" y="290"/>
                  </a:lnTo>
                  <a:lnTo>
                    <a:pt x="156" y="286"/>
                  </a:lnTo>
                  <a:lnTo>
                    <a:pt x="156" y="282"/>
                  </a:lnTo>
                  <a:lnTo>
                    <a:pt x="154" y="280"/>
                  </a:lnTo>
                  <a:lnTo>
                    <a:pt x="154" y="278"/>
                  </a:lnTo>
                  <a:lnTo>
                    <a:pt x="154" y="276"/>
                  </a:lnTo>
                  <a:lnTo>
                    <a:pt x="160" y="270"/>
                  </a:lnTo>
                  <a:lnTo>
                    <a:pt x="162" y="264"/>
                  </a:lnTo>
                  <a:lnTo>
                    <a:pt x="166" y="260"/>
                  </a:lnTo>
                  <a:lnTo>
                    <a:pt x="168" y="258"/>
                  </a:lnTo>
                  <a:lnTo>
                    <a:pt x="168" y="254"/>
                  </a:lnTo>
                  <a:lnTo>
                    <a:pt x="170" y="250"/>
                  </a:lnTo>
                  <a:lnTo>
                    <a:pt x="172" y="248"/>
                  </a:lnTo>
                  <a:lnTo>
                    <a:pt x="178" y="246"/>
                  </a:lnTo>
                  <a:lnTo>
                    <a:pt x="180" y="246"/>
                  </a:lnTo>
                  <a:lnTo>
                    <a:pt x="182" y="242"/>
                  </a:lnTo>
                  <a:lnTo>
                    <a:pt x="182" y="236"/>
                  </a:lnTo>
                  <a:lnTo>
                    <a:pt x="186" y="232"/>
                  </a:lnTo>
                  <a:lnTo>
                    <a:pt x="194" y="230"/>
                  </a:lnTo>
                  <a:lnTo>
                    <a:pt x="196" y="228"/>
                  </a:lnTo>
                  <a:lnTo>
                    <a:pt x="198" y="224"/>
                  </a:lnTo>
                  <a:lnTo>
                    <a:pt x="200" y="216"/>
                  </a:lnTo>
                  <a:lnTo>
                    <a:pt x="204" y="212"/>
                  </a:lnTo>
                  <a:lnTo>
                    <a:pt x="204" y="210"/>
                  </a:lnTo>
                  <a:lnTo>
                    <a:pt x="202" y="208"/>
                  </a:lnTo>
                  <a:lnTo>
                    <a:pt x="200" y="208"/>
                  </a:lnTo>
                  <a:lnTo>
                    <a:pt x="194" y="206"/>
                  </a:lnTo>
                  <a:lnTo>
                    <a:pt x="188" y="204"/>
                  </a:lnTo>
                  <a:lnTo>
                    <a:pt x="178" y="204"/>
                  </a:lnTo>
                  <a:lnTo>
                    <a:pt x="160" y="202"/>
                  </a:lnTo>
                  <a:lnTo>
                    <a:pt x="156" y="200"/>
                  </a:lnTo>
                  <a:lnTo>
                    <a:pt x="154" y="196"/>
                  </a:lnTo>
                  <a:lnTo>
                    <a:pt x="152" y="190"/>
                  </a:lnTo>
                  <a:lnTo>
                    <a:pt x="154" y="186"/>
                  </a:lnTo>
                  <a:lnTo>
                    <a:pt x="156" y="180"/>
                  </a:lnTo>
                  <a:lnTo>
                    <a:pt x="158" y="178"/>
                  </a:lnTo>
                  <a:lnTo>
                    <a:pt x="162" y="176"/>
                  </a:lnTo>
                  <a:lnTo>
                    <a:pt x="162" y="174"/>
                  </a:lnTo>
                  <a:lnTo>
                    <a:pt x="164" y="166"/>
                  </a:lnTo>
                  <a:lnTo>
                    <a:pt x="166" y="164"/>
                  </a:lnTo>
                  <a:lnTo>
                    <a:pt x="168" y="162"/>
                  </a:lnTo>
                  <a:lnTo>
                    <a:pt x="172" y="160"/>
                  </a:lnTo>
                  <a:lnTo>
                    <a:pt x="180" y="154"/>
                  </a:lnTo>
                  <a:lnTo>
                    <a:pt x="186" y="152"/>
                  </a:lnTo>
                  <a:lnTo>
                    <a:pt x="188" y="152"/>
                  </a:lnTo>
                  <a:lnTo>
                    <a:pt x="192" y="154"/>
                  </a:lnTo>
                  <a:lnTo>
                    <a:pt x="194" y="152"/>
                  </a:lnTo>
                  <a:lnTo>
                    <a:pt x="194" y="148"/>
                  </a:lnTo>
                  <a:lnTo>
                    <a:pt x="194" y="144"/>
                  </a:lnTo>
                  <a:lnTo>
                    <a:pt x="196" y="140"/>
                  </a:lnTo>
                  <a:lnTo>
                    <a:pt x="200" y="136"/>
                  </a:lnTo>
                  <a:lnTo>
                    <a:pt x="200" y="132"/>
                  </a:lnTo>
                  <a:lnTo>
                    <a:pt x="200" y="130"/>
                  </a:lnTo>
                  <a:lnTo>
                    <a:pt x="198" y="128"/>
                  </a:lnTo>
                  <a:lnTo>
                    <a:pt x="194" y="120"/>
                  </a:lnTo>
                  <a:lnTo>
                    <a:pt x="192" y="114"/>
                  </a:lnTo>
                  <a:lnTo>
                    <a:pt x="192" y="112"/>
                  </a:lnTo>
                  <a:lnTo>
                    <a:pt x="194" y="110"/>
                  </a:lnTo>
                  <a:lnTo>
                    <a:pt x="190" y="108"/>
                  </a:lnTo>
                  <a:lnTo>
                    <a:pt x="184" y="104"/>
                  </a:lnTo>
                  <a:lnTo>
                    <a:pt x="178" y="102"/>
                  </a:lnTo>
                  <a:lnTo>
                    <a:pt x="174" y="100"/>
                  </a:lnTo>
                  <a:lnTo>
                    <a:pt x="172" y="96"/>
                  </a:lnTo>
                  <a:lnTo>
                    <a:pt x="174" y="90"/>
                  </a:lnTo>
                  <a:lnTo>
                    <a:pt x="170" y="84"/>
                  </a:lnTo>
                  <a:lnTo>
                    <a:pt x="168" y="78"/>
                  </a:lnTo>
                  <a:lnTo>
                    <a:pt x="168" y="72"/>
                  </a:lnTo>
                  <a:lnTo>
                    <a:pt x="170" y="68"/>
                  </a:lnTo>
                  <a:lnTo>
                    <a:pt x="172" y="64"/>
                  </a:lnTo>
                  <a:lnTo>
                    <a:pt x="182" y="56"/>
                  </a:lnTo>
                  <a:lnTo>
                    <a:pt x="188" y="52"/>
                  </a:lnTo>
                  <a:lnTo>
                    <a:pt x="192" y="52"/>
                  </a:lnTo>
                  <a:lnTo>
                    <a:pt x="198" y="54"/>
                  </a:lnTo>
                  <a:lnTo>
                    <a:pt x="202" y="54"/>
                  </a:lnTo>
                  <a:lnTo>
                    <a:pt x="206" y="52"/>
                  </a:lnTo>
                  <a:lnTo>
                    <a:pt x="208" y="48"/>
                  </a:lnTo>
                  <a:lnTo>
                    <a:pt x="208" y="46"/>
                  </a:lnTo>
                  <a:lnTo>
                    <a:pt x="208" y="44"/>
                  </a:lnTo>
                  <a:lnTo>
                    <a:pt x="212" y="44"/>
                  </a:lnTo>
                  <a:lnTo>
                    <a:pt x="216" y="40"/>
                  </a:lnTo>
                  <a:lnTo>
                    <a:pt x="220" y="38"/>
                  </a:lnTo>
                  <a:lnTo>
                    <a:pt x="224" y="32"/>
                  </a:lnTo>
                  <a:lnTo>
                    <a:pt x="226" y="26"/>
                  </a:lnTo>
                  <a:lnTo>
                    <a:pt x="230" y="26"/>
                  </a:lnTo>
                  <a:lnTo>
                    <a:pt x="232" y="26"/>
                  </a:lnTo>
                  <a:lnTo>
                    <a:pt x="236" y="22"/>
                  </a:lnTo>
                  <a:lnTo>
                    <a:pt x="238" y="16"/>
                  </a:lnTo>
                  <a:lnTo>
                    <a:pt x="242" y="14"/>
                  </a:lnTo>
                  <a:lnTo>
                    <a:pt x="244" y="14"/>
                  </a:lnTo>
                  <a:lnTo>
                    <a:pt x="246" y="12"/>
                  </a:lnTo>
                  <a:lnTo>
                    <a:pt x="248" y="10"/>
                  </a:lnTo>
                  <a:lnTo>
                    <a:pt x="250" y="6"/>
                  </a:lnTo>
                  <a:lnTo>
                    <a:pt x="252" y="4"/>
                  </a:lnTo>
                  <a:lnTo>
                    <a:pt x="254" y="2"/>
                  </a:lnTo>
                  <a:lnTo>
                    <a:pt x="260" y="0"/>
                  </a:lnTo>
                  <a:lnTo>
                    <a:pt x="264" y="2"/>
                  </a:lnTo>
                  <a:lnTo>
                    <a:pt x="266" y="2"/>
                  </a:lnTo>
                  <a:lnTo>
                    <a:pt x="268" y="0"/>
                  </a:lnTo>
                  <a:lnTo>
                    <a:pt x="270" y="0"/>
                  </a:lnTo>
                  <a:lnTo>
                    <a:pt x="272" y="0"/>
                  </a:lnTo>
                  <a:lnTo>
                    <a:pt x="278" y="2"/>
                  </a:lnTo>
                  <a:lnTo>
                    <a:pt x="282" y="4"/>
                  </a:lnTo>
                  <a:lnTo>
                    <a:pt x="286" y="2"/>
                  </a:lnTo>
                  <a:lnTo>
                    <a:pt x="296" y="2"/>
                  </a:lnTo>
                  <a:lnTo>
                    <a:pt x="302" y="2"/>
                  </a:lnTo>
                  <a:lnTo>
                    <a:pt x="306" y="4"/>
                  </a:lnTo>
                  <a:lnTo>
                    <a:pt x="314" y="12"/>
                  </a:lnTo>
                  <a:lnTo>
                    <a:pt x="320" y="16"/>
                  </a:lnTo>
                  <a:lnTo>
                    <a:pt x="330" y="18"/>
                  </a:lnTo>
                  <a:lnTo>
                    <a:pt x="342" y="18"/>
                  </a:lnTo>
                  <a:lnTo>
                    <a:pt x="344" y="20"/>
                  </a:lnTo>
                  <a:lnTo>
                    <a:pt x="344" y="22"/>
                  </a:lnTo>
                  <a:lnTo>
                    <a:pt x="346" y="24"/>
                  </a:lnTo>
                  <a:lnTo>
                    <a:pt x="348" y="26"/>
                  </a:lnTo>
                  <a:lnTo>
                    <a:pt x="350" y="28"/>
                  </a:lnTo>
                  <a:lnTo>
                    <a:pt x="354" y="28"/>
                  </a:lnTo>
                  <a:lnTo>
                    <a:pt x="362" y="26"/>
                  </a:lnTo>
                  <a:lnTo>
                    <a:pt x="366" y="26"/>
                  </a:lnTo>
                  <a:lnTo>
                    <a:pt x="368" y="28"/>
                  </a:lnTo>
                  <a:lnTo>
                    <a:pt x="370" y="30"/>
                  </a:lnTo>
                  <a:lnTo>
                    <a:pt x="374" y="32"/>
                  </a:lnTo>
                  <a:lnTo>
                    <a:pt x="376" y="32"/>
                  </a:lnTo>
                  <a:lnTo>
                    <a:pt x="380" y="32"/>
                  </a:lnTo>
                  <a:lnTo>
                    <a:pt x="384" y="30"/>
                  </a:lnTo>
                  <a:lnTo>
                    <a:pt x="388" y="30"/>
                  </a:lnTo>
                  <a:lnTo>
                    <a:pt x="390" y="32"/>
                  </a:lnTo>
                  <a:lnTo>
                    <a:pt x="392" y="34"/>
                  </a:lnTo>
                  <a:lnTo>
                    <a:pt x="392" y="40"/>
                  </a:lnTo>
                  <a:lnTo>
                    <a:pt x="394" y="42"/>
                  </a:lnTo>
                  <a:lnTo>
                    <a:pt x="398" y="42"/>
                  </a:lnTo>
                  <a:lnTo>
                    <a:pt x="404" y="42"/>
                  </a:lnTo>
                  <a:lnTo>
                    <a:pt x="412" y="44"/>
                  </a:lnTo>
                  <a:lnTo>
                    <a:pt x="418" y="48"/>
                  </a:lnTo>
                  <a:lnTo>
                    <a:pt x="422" y="52"/>
                  </a:lnTo>
                  <a:lnTo>
                    <a:pt x="422" y="54"/>
                  </a:lnTo>
                  <a:lnTo>
                    <a:pt x="424" y="54"/>
                  </a:lnTo>
                  <a:lnTo>
                    <a:pt x="428" y="54"/>
                  </a:lnTo>
                  <a:lnTo>
                    <a:pt x="430" y="52"/>
                  </a:lnTo>
                  <a:lnTo>
                    <a:pt x="434" y="50"/>
                  </a:lnTo>
                  <a:lnTo>
                    <a:pt x="440" y="52"/>
                  </a:lnTo>
                  <a:lnTo>
                    <a:pt x="444" y="56"/>
                  </a:lnTo>
                  <a:lnTo>
                    <a:pt x="446" y="62"/>
                  </a:lnTo>
                  <a:close/>
                </a:path>
              </a:pathLst>
            </a:custGeom>
            <a:grpFill/>
            <a:ln w="3175">
              <a:solidFill>
                <a:schemeClr val="bg1"/>
              </a:solidFill>
              <a:round/>
              <a:headEnd/>
              <a:tailEnd/>
            </a:ln>
          </p:spPr>
          <p:txBody>
            <a:bodyPr/>
            <a:lstStyle/>
            <a:p>
              <a:pPr eaLnBrk="0" hangingPunct="0"/>
              <a:endParaRPr lang="en-US" dirty="0"/>
            </a:p>
          </p:txBody>
        </p:sp>
        <p:sp>
          <p:nvSpPr>
            <p:cNvPr id="70" name="Freeform 54"/>
            <p:cNvSpPr>
              <a:spLocks/>
            </p:cNvSpPr>
            <p:nvPr/>
          </p:nvSpPr>
          <p:spPr bwMode="auto">
            <a:xfrm>
              <a:off x="434975" y="2024062"/>
              <a:ext cx="61913" cy="46038"/>
            </a:xfrm>
            <a:custGeom>
              <a:avLst/>
              <a:gdLst>
                <a:gd name="T0" fmla="*/ 24 w 32"/>
                <a:gd name="T1" fmla="*/ 6 h 24"/>
                <a:gd name="T2" fmla="*/ 24 w 32"/>
                <a:gd name="T3" fmla="*/ 6 h 24"/>
                <a:gd name="T4" fmla="*/ 26 w 32"/>
                <a:gd name="T5" fmla="*/ 4 h 24"/>
                <a:gd name="T6" fmla="*/ 24 w 32"/>
                <a:gd name="T7" fmla="*/ 2 h 24"/>
                <a:gd name="T8" fmla="*/ 20 w 32"/>
                <a:gd name="T9" fmla="*/ 0 h 24"/>
                <a:gd name="T10" fmla="*/ 14 w 32"/>
                <a:gd name="T11" fmla="*/ 0 h 24"/>
                <a:gd name="T12" fmla="*/ 10 w 32"/>
                <a:gd name="T13" fmla="*/ 2 h 24"/>
                <a:gd name="T14" fmla="*/ 10 w 32"/>
                <a:gd name="T15" fmla="*/ 2 h 24"/>
                <a:gd name="T16" fmla="*/ 6 w 32"/>
                <a:gd name="T17" fmla="*/ 4 h 24"/>
                <a:gd name="T18" fmla="*/ 2 w 32"/>
                <a:gd name="T19" fmla="*/ 8 h 24"/>
                <a:gd name="T20" fmla="*/ 2 w 32"/>
                <a:gd name="T21" fmla="*/ 8 h 24"/>
                <a:gd name="T22" fmla="*/ 0 w 32"/>
                <a:gd name="T23" fmla="*/ 12 h 24"/>
                <a:gd name="T24" fmla="*/ 0 w 32"/>
                <a:gd name="T25" fmla="*/ 14 h 24"/>
                <a:gd name="T26" fmla="*/ 0 w 32"/>
                <a:gd name="T27" fmla="*/ 16 h 24"/>
                <a:gd name="T28" fmla="*/ 0 w 32"/>
                <a:gd name="T29" fmla="*/ 16 h 24"/>
                <a:gd name="T30" fmla="*/ 4 w 32"/>
                <a:gd name="T31" fmla="*/ 20 h 24"/>
                <a:gd name="T32" fmla="*/ 10 w 32"/>
                <a:gd name="T33" fmla="*/ 22 h 24"/>
                <a:gd name="T34" fmla="*/ 10 w 32"/>
                <a:gd name="T35" fmla="*/ 22 h 24"/>
                <a:gd name="T36" fmla="*/ 16 w 32"/>
                <a:gd name="T37" fmla="*/ 24 h 24"/>
                <a:gd name="T38" fmla="*/ 24 w 32"/>
                <a:gd name="T39" fmla="*/ 20 h 24"/>
                <a:gd name="T40" fmla="*/ 24 w 32"/>
                <a:gd name="T41" fmla="*/ 20 h 24"/>
                <a:gd name="T42" fmla="*/ 32 w 32"/>
                <a:gd name="T43" fmla="*/ 16 h 24"/>
                <a:gd name="T44" fmla="*/ 32 w 32"/>
                <a:gd name="T45" fmla="*/ 16 h 24"/>
                <a:gd name="T46" fmla="*/ 32 w 32"/>
                <a:gd name="T47" fmla="*/ 14 h 24"/>
                <a:gd name="T48" fmla="*/ 32 w 32"/>
                <a:gd name="T49" fmla="*/ 14 h 24"/>
                <a:gd name="T50" fmla="*/ 26 w 32"/>
                <a:gd name="T51" fmla="*/ 10 h 24"/>
                <a:gd name="T52" fmla="*/ 24 w 32"/>
                <a:gd name="T53" fmla="*/ 8 h 24"/>
                <a:gd name="T54" fmla="*/ 24 w 32"/>
                <a:gd name="T55" fmla="*/ 6 h 24"/>
                <a:gd name="T56" fmla="*/ 24 w 32"/>
                <a:gd name="T57" fmla="*/ 6 h 2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
                <a:gd name="T88" fmla="*/ 0 h 24"/>
                <a:gd name="T89" fmla="*/ 32 w 32"/>
                <a:gd name="T90" fmla="*/ 24 h 2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 h="24">
                  <a:moveTo>
                    <a:pt x="24" y="6"/>
                  </a:moveTo>
                  <a:lnTo>
                    <a:pt x="24" y="6"/>
                  </a:lnTo>
                  <a:lnTo>
                    <a:pt x="26" y="4"/>
                  </a:lnTo>
                  <a:lnTo>
                    <a:pt x="24" y="2"/>
                  </a:lnTo>
                  <a:lnTo>
                    <a:pt x="20" y="0"/>
                  </a:lnTo>
                  <a:lnTo>
                    <a:pt x="14" y="0"/>
                  </a:lnTo>
                  <a:lnTo>
                    <a:pt x="10" y="2"/>
                  </a:lnTo>
                  <a:lnTo>
                    <a:pt x="6" y="4"/>
                  </a:lnTo>
                  <a:lnTo>
                    <a:pt x="2" y="8"/>
                  </a:lnTo>
                  <a:lnTo>
                    <a:pt x="0" y="12"/>
                  </a:lnTo>
                  <a:lnTo>
                    <a:pt x="0" y="14"/>
                  </a:lnTo>
                  <a:lnTo>
                    <a:pt x="0" y="16"/>
                  </a:lnTo>
                  <a:lnTo>
                    <a:pt x="4" y="20"/>
                  </a:lnTo>
                  <a:lnTo>
                    <a:pt x="10" y="22"/>
                  </a:lnTo>
                  <a:lnTo>
                    <a:pt x="16" y="24"/>
                  </a:lnTo>
                  <a:lnTo>
                    <a:pt x="24" y="20"/>
                  </a:lnTo>
                  <a:lnTo>
                    <a:pt x="32" y="16"/>
                  </a:lnTo>
                  <a:lnTo>
                    <a:pt x="32" y="14"/>
                  </a:lnTo>
                  <a:lnTo>
                    <a:pt x="26" y="10"/>
                  </a:lnTo>
                  <a:lnTo>
                    <a:pt x="24" y="8"/>
                  </a:lnTo>
                  <a:lnTo>
                    <a:pt x="24" y="6"/>
                  </a:lnTo>
                  <a:close/>
                </a:path>
              </a:pathLst>
            </a:custGeom>
            <a:grpFill/>
            <a:ln w="3175">
              <a:solidFill>
                <a:schemeClr val="bg1"/>
              </a:solidFill>
              <a:round/>
              <a:headEnd/>
              <a:tailEnd/>
            </a:ln>
          </p:spPr>
          <p:txBody>
            <a:bodyPr/>
            <a:lstStyle/>
            <a:p>
              <a:pPr eaLnBrk="0" hangingPunct="0"/>
              <a:endParaRPr lang="en-US" dirty="0"/>
            </a:p>
          </p:txBody>
        </p:sp>
        <p:sp>
          <p:nvSpPr>
            <p:cNvPr id="71" name="Freeform 55"/>
            <p:cNvSpPr>
              <a:spLocks/>
            </p:cNvSpPr>
            <p:nvPr/>
          </p:nvSpPr>
          <p:spPr bwMode="auto">
            <a:xfrm>
              <a:off x="466725" y="1784350"/>
              <a:ext cx="92075" cy="74612"/>
            </a:xfrm>
            <a:custGeom>
              <a:avLst/>
              <a:gdLst>
                <a:gd name="T0" fmla="*/ 18 w 48"/>
                <a:gd name="T1" fmla="*/ 8 h 38"/>
                <a:gd name="T2" fmla="*/ 18 w 48"/>
                <a:gd name="T3" fmla="*/ 8 h 38"/>
                <a:gd name="T4" fmla="*/ 22 w 48"/>
                <a:gd name="T5" fmla="*/ 12 h 38"/>
                <a:gd name="T6" fmla="*/ 26 w 48"/>
                <a:gd name="T7" fmla="*/ 12 h 38"/>
                <a:gd name="T8" fmla="*/ 26 w 48"/>
                <a:gd name="T9" fmla="*/ 12 h 38"/>
                <a:gd name="T10" fmla="*/ 30 w 48"/>
                <a:gd name="T11" fmla="*/ 12 h 38"/>
                <a:gd name="T12" fmla="*/ 32 w 48"/>
                <a:gd name="T13" fmla="*/ 12 h 38"/>
                <a:gd name="T14" fmla="*/ 32 w 48"/>
                <a:gd name="T15" fmla="*/ 14 h 38"/>
                <a:gd name="T16" fmla="*/ 32 w 48"/>
                <a:gd name="T17" fmla="*/ 14 h 38"/>
                <a:gd name="T18" fmla="*/ 34 w 48"/>
                <a:gd name="T19" fmla="*/ 18 h 38"/>
                <a:gd name="T20" fmla="*/ 34 w 48"/>
                <a:gd name="T21" fmla="*/ 20 h 38"/>
                <a:gd name="T22" fmla="*/ 36 w 48"/>
                <a:gd name="T23" fmla="*/ 20 h 38"/>
                <a:gd name="T24" fmla="*/ 36 w 48"/>
                <a:gd name="T25" fmla="*/ 20 h 38"/>
                <a:gd name="T26" fmla="*/ 42 w 48"/>
                <a:gd name="T27" fmla="*/ 20 h 38"/>
                <a:gd name="T28" fmla="*/ 42 w 48"/>
                <a:gd name="T29" fmla="*/ 22 h 38"/>
                <a:gd name="T30" fmla="*/ 44 w 48"/>
                <a:gd name="T31" fmla="*/ 26 h 38"/>
                <a:gd name="T32" fmla="*/ 44 w 48"/>
                <a:gd name="T33" fmla="*/ 26 h 38"/>
                <a:gd name="T34" fmla="*/ 44 w 48"/>
                <a:gd name="T35" fmla="*/ 28 h 38"/>
                <a:gd name="T36" fmla="*/ 46 w 48"/>
                <a:gd name="T37" fmla="*/ 30 h 38"/>
                <a:gd name="T38" fmla="*/ 48 w 48"/>
                <a:gd name="T39" fmla="*/ 32 h 38"/>
                <a:gd name="T40" fmla="*/ 46 w 48"/>
                <a:gd name="T41" fmla="*/ 34 h 38"/>
                <a:gd name="T42" fmla="*/ 46 w 48"/>
                <a:gd name="T43" fmla="*/ 34 h 38"/>
                <a:gd name="T44" fmla="*/ 40 w 48"/>
                <a:gd name="T45" fmla="*/ 38 h 38"/>
                <a:gd name="T46" fmla="*/ 36 w 48"/>
                <a:gd name="T47" fmla="*/ 36 h 38"/>
                <a:gd name="T48" fmla="*/ 34 w 48"/>
                <a:gd name="T49" fmla="*/ 36 h 38"/>
                <a:gd name="T50" fmla="*/ 34 w 48"/>
                <a:gd name="T51" fmla="*/ 36 h 38"/>
                <a:gd name="T52" fmla="*/ 32 w 48"/>
                <a:gd name="T53" fmla="*/ 30 h 38"/>
                <a:gd name="T54" fmla="*/ 30 w 48"/>
                <a:gd name="T55" fmla="*/ 26 h 38"/>
                <a:gd name="T56" fmla="*/ 30 w 48"/>
                <a:gd name="T57" fmla="*/ 26 h 38"/>
                <a:gd name="T58" fmla="*/ 26 w 48"/>
                <a:gd name="T59" fmla="*/ 26 h 38"/>
                <a:gd name="T60" fmla="*/ 24 w 48"/>
                <a:gd name="T61" fmla="*/ 26 h 38"/>
                <a:gd name="T62" fmla="*/ 22 w 48"/>
                <a:gd name="T63" fmla="*/ 24 h 38"/>
                <a:gd name="T64" fmla="*/ 22 w 48"/>
                <a:gd name="T65" fmla="*/ 24 h 38"/>
                <a:gd name="T66" fmla="*/ 18 w 48"/>
                <a:gd name="T67" fmla="*/ 18 h 38"/>
                <a:gd name="T68" fmla="*/ 16 w 48"/>
                <a:gd name="T69" fmla="*/ 16 h 38"/>
                <a:gd name="T70" fmla="*/ 14 w 48"/>
                <a:gd name="T71" fmla="*/ 16 h 38"/>
                <a:gd name="T72" fmla="*/ 14 w 48"/>
                <a:gd name="T73" fmla="*/ 16 h 38"/>
                <a:gd name="T74" fmla="*/ 10 w 48"/>
                <a:gd name="T75" fmla="*/ 14 h 38"/>
                <a:gd name="T76" fmla="*/ 4 w 48"/>
                <a:gd name="T77" fmla="*/ 12 h 38"/>
                <a:gd name="T78" fmla="*/ 0 w 48"/>
                <a:gd name="T79" fmla="*/ 10 h 38"/>
                <a:gd name="T80" fmla="*/ 0 w 48"/>
                <a:gd name="T81" fmla="*/ 8 h 38"/>
                <a:gd name="T82" fmla="*/ 0 w 48"/>
                <a:gd name="T83" fmla="*/ 6 h 38"/>
                <a:gd name="T84" fmla="*/ 0 w 48"/>
                <a:gd name="T85" fmla="*/ 6 h 38"/>
                <a:gd name="T86" fmla="*/ 4 w 48"/>
                <a:gd name="T87" fmla="*/ 2 h 38"/>
                <a:gd name="T88" fmla="*/ 8 w 48"/>
                <a:gd name="T89" fmla="*/ 0 h 38"/>
                <a:gd name="T90" fmla="*/ 14 w 48"/>
                <a:gd name="T91" fmla="*/ 2 h 38"/>
                <a:gd name="T92" fmla="*/ 18 w 48"/>
                <a:gd name="T93" fmla="*/ 6 h 38"/>
                <a:gd name="T94" fmla="*/ 18 w 48"/>
                <a:gd name="T95" fmla="*/ 8 h 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8"/>
                <a:gd name="T145" fmla="*/ 0 h 38"/>
                <a:gd name="T146" fmla="*/ 48 w 48"/>
                <a:gd name="T147" fmla="*/ 38 h 3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8" h="38">
                  <a:moveTo>
                    <a:pt x="18" y="8"/>
                  </a:moveTo>
                  <a:lnTo>
                    <a:pt x="18" y="8"/>
                  </a:lnTo>
                  <a:lnTo>
                    <a:pt x="22" y="12"/>
                  </a:lnTo>
                  <a:lnTo>
                    <a:pt x="26" y="12"/>
                  </a:lnTo>
                  <a:lnTo>
                    <a:pt x="30" y="12"/>
                  </a:lnTo>
                  <a:lnTo>
                    <a:pt x="32" y="12"/>
                  </a:lnTo>
                  <a:lnTo>
                    <a:pt x="32" y="14"/>
                  </a:lnTo>
                  <a:lnTo>
                    <a:pt x="34" y="18"/>
                  </a:lnTo>
                  <a:lnTo>
                    <a:pt x="34" y="20"/>
                  </a:lnTo>
                  <a:lnTo>
                    <a:pt x="36" y="20"/>
                  </a:lnTo>
                  <a:lnTo>
                    <a:pt x="42" y="20"/>
                  </a:lnTo>
                  <a:lnTo>
                    <a:pt x="42" y="22"/>
                  </a:lnTo>
                  <a:lnTo>
                    <a:pt x="44" y="26"/>
                  </a:lnTo>
                  <a:lnTo>
                    <a:pt x="44" y="28"/>
                  </a:lnTo>
                  <a:lnTo>
                    <a:pt x="46" y="30"/>
                  </a:lnTo>
                  <a:lnTo>
                    <a:pt x="48" y="32"/>
                  </a:lnTo>
                  <a:lnTo>
                    <a:pt x="46" y="34"/>
                  </a:lnTo>
                  <a:lnTo>
                    <a:pt x="40" y="38"/>
                  </a:lnTo>
                  <a:lnTo>
                    <a:pt x="36" y="36"/>
                  </a:lnTo>
                  <a:lnTo>
                    <a:pt x="34" y="36"/>
                  </a:lnTo>
                  <a:lnTo>
                    <a:pt x="32" y="30"/>
                  </a:lnTo>
                  <a:lnTo>
                    <a:pt x="30" y="26"/>
                  </a:lnTo>
                  <a:lnTo>
                    <a:pt x="26" y="26"/>
                  </a:lnTo>
                  <a:lnTo>
                    <a:pt x="24" y="26"/>
                  </a:lnTo>
                  <a:lnTo>
                    <a:pt x="22" y="24"/>
                  </a:lnTo>
                  <a:lnTo>
                    <a:pt x="18" y="18"/>
                  </a:lnTo>
                  <a:lnTo>
                    <a:pt x="16" y="16"/>
                  </a:lnTo>
                  <a:lnTo>
                    <a:pt x="14" y="16"/>
                  </a:lnTo>
                  <a:lnTo>
                    <a:pt x="10" y="14"/>
                  </a:lnTo>
                  <a:lnTo>
                    <a:pt x="4" y="12"/>
                  </a:lnTo>
                  <a:lnTo>
                    <a:pt x="0" y="10"/>
                  </a:lnTo>
                  <a:lnTo>
                    <a:pt x="0" y="8"/>
                  </a:lnTo>
                  <a:lnTo>
                    <a:pt x="0" y="6"/>
                  </a:lnTo>
                  <a:lnTo>
                    <a:pt x="4" y="2"/>
                  </a:lnTo>
                  <a:lnTo>
                    <a:pt x="8" y="0"/>
                  </a:lnTo>
                  <a:lnTo>
                    <a:pt x="14" y="2"/>
                  </a:lnTo>
                  <a:lnTo>
                    <a:pt x="18" y="6"/>
                  </a:lnTo>
                  <a:lnTo>
                    <a:pt x="18" y="8"/>
                  </a:lnTo>
                  <a:close/>
                </a:path>
              </a:pathLst>
            </a:custGeom>
            <a:grpFill/>
            <a:ln w="3175">
              <a:solidFill>
                <a:schemeClr val="bg1"/>
              </a:solidFill>
              <a:round/>
              <a:headEnd/>
              <a:tailEnd/>
            </a:ln>
          </p:spPr>
          <p:txBody>
            <a:bodyPr/>
            <a:lstStyle/>
            <a:p>
              <a:pPr eaLnBrk="0" hangingPunct="0"/>
              <a:endParaRPr lang="en-US" dirty="0"/>
            </a:p>
          </p:txBody>
        </p:sp>
      </p:grpSp>
      <p:grpSp>
        <p:nvGrpSpPr>
          <p:cNvPr id="72" name="Group 71"/>
          <p:cNvGrpSpPr/>
          <p:nvPr/>
        </p:nvGrpSpPr>
        <p:grpSpPr>
          <a:xfrm>
            <a:off x="452590" y="3381458"/>
            <a:ext cx="656998" cy="415119"/>
            <a:chOff x="554038" y="4179887"/>
            <a:chExt cx="957262" cy="604838"/>
          </a:xfrm>
          <a:solidFill>
            <a:schemeClr val="accent2"/>
          </a:solidFill>
        </p:grpSpPr>
        <p:sp>
          <p:nvSpPr>
            <p:cNvPr id="73" name="Freeform 56"/>
            <p:cNvSpPr>
              <a:spLocks/>
            </p:cNvSpPr>
            <p:nvPr/>
          </p:nvSpPr>
          <p:spPr bwMode="auto">
            <a:xfrm>
              <a:off x="1341438" y="4600575"/>
              <a:ext cx="169862" cy="184150"/>
            </a:xfrm>
            <a:custGeom>
              <a:avLst/>
              <a:gdLst>
                <a:gd name="T0" fmla="*/ 36 w 88"/>
                <a:gd name="T1" fmla="*/ 4 h 96"/>
                <a:gd name="T2" fmla="*/ 26 w 88"/>
                <a:gd name="T3" fmla="*/ 0 h 96"/>
                <a:gd name="T4" fmla="*/ 20 w 88"/>
                <a:gd name="T5" fmla="*/ 0 h 96"/>
                <a:gd name="T6" fmla="*/ 20 w 88"/>
                <a:gd name="T7" fmla="*/ 2 h 96"/>
                <a:gd name="T8" fmla="*/ 22 w 88"/>
                <a:gd name="T9" fmla="*/ 18 h 96"/>
                <a:gd name="T10" fmla="*/ 22 w 88"/>
                <a:gd name="T11" fmla="*/ 20 h 96"/>
                <a:gd name="T12" fmla="*/ 14 w 88"/>
                <a:gd name="T13" fmla="*/ 26 h 96"/>
                <a:gd name="T14" fmla="*/ 12 w 88"/>
                <a:gd name="T15" fmla="*/ 28 h 96"/>
                <a:gd name="T16" fmla="*/ 12 w 88"/>
                <a:gd name="T17" fmla="*/ 34 h 96"/>
                <a:gd name="T18" fmla="*/ 10 w 88"/>
                <a:gd name="T19" fmla="*/ 36 h 96"/>
                <a:gd name="T20" fmla="*/ 2 w 88"/>
                <a:gd name="T21" fmla="*/ 40 h 96"/>
                <a:gd name="T22" fmla="*/ 0 w 88"/>
                <a:gd name="T23" fmla="*/ 42 h 96"/>
                <a:gd name="T24" fmla="*/ 6 w 88"/>
                <a:gd name="T25" fmla="*/ 54 h 96"/>
                <a:gd name="T26" fmla="*/ 8 w 88"/>
                <a:gd name="T27" fmla="*/ 58 h 96"/>
                <a:gd name="T28" fmla="*/ 6 w 88"/>
                <a:gd name="T29" fmla="*/ 64 h 96"/>
                <a:gd name="T30" fmla="*/ 10 w 88"/>
                <a:gd name="T31" fmla="*/ 86 h 96"/>
                <a:gd name="T32" fmla="*/ 14 w 88"/>
                <a:gd name="T33" fmla="*/ 90 h 96"/>
                <a:gd name="T34" fmla="*/ 18 w 88"/>
                <a:gd name="T35" fmla="*/ 92 h 96"/>
                <a:gd name="T36" fmla="*/ 30 w 88"/>
                <a:gd name="T37" fmla="*/ 92 h 96"/>
                <a:gd name="T38" fmla="*/ 32 w 88"/>
                <a:gd name="T39" fmla="*/ 94 h 96"/>
                <a:gd name="T40" fmla="*/ 34 w 88"/>
                <a:gd name="T41" fmla="*/ 96 h 96"/>
                <a:gd name="T42" fmla="*/ 38 w 88"/>
                <a:gd name="T43" fmla="*/ 92 h 96"/>
                <a:gd name="T44" fmla="*/ 46 w 88"/>
                <a:gd name="T45" fmla="*/ 82 h 96"/>
                <a:gd name="T46" fmla="*/ 50 w 88"/>
                <a:gd name="T47" fmla="*/ 80 h 96"/>
                <a:gd name="T48" fmla="*/ 62 w 88"/>
                <a:gd name="T49" fmla="*/ 76 h 96"/>
                <a:gd name="T50" fmla="*/ 74 w 88"/>
                <a:gd name="T51" fmla="*/ 70 h 96"/>
                <a:gd name="T52" fmla="*/ 80 w 88"/>
                <a:gd name="T53" fmla="*/ 64 h 96"/>
                <a:gd name="T54" fmla="*/ 88 w 88"/>
                <a:gd name="T55" fmla="*/ 56 h 96"/>
                <a:gd name="T56" fmla="*/ 88 w 88"/>
                <a:gd name="T57" fmla="*/ 52 h 96"/>
                <a:gd name="T58" fmla="*/ 86 w 88"/>
                <a:gd name="T59" fmla="*/ 50 h 96"/>
                <a:gd name="T60" fmla="*/ 80 w 88"/>
                <a:gd name="T61" fmla="*/ 48 h 96"/>
                <a:gd name="T62" fmla="*/ 78 w 88"/>
                <a:gd name="T63" fmla="*/ 46 h 96"/>
                <a:gd name="T64" fmla="*/ 76 w 88"/>
                <a:gd name="T65" fmla="*/ 32 h 96"/>
                <a:gd name="T66" fmla="*/ 74 w 88"/>
                <a:gd name="T67" fmla="*/ 26 h 96"/>
                <a:gd name="T68" fmla="*/ 72 w 88"/>
                <a:gd name="T69" fmla="*/ 26 h 96"/>
                <a:gd name="T70" fmla="*/ 66 w 88"/>
                <a:gd name="T71" fmla="*/ 26 h 96"/>
                <a:gd name="T72" fmla="*/ 66 w 88"/>
                <a:gd name="T73" fmla="*/ 24 h 96"/>
                <a:gd name="T74" fmla="*/ 62 w 88"/>
                <a:gd name="T75" fmla="*/ 16 h 96"/>
                <a:gd name="T76" fmla="*/ 56 w 88"/>
                <a:gd name="T77" fmla="*/ 12 h 96"/>
                <a:gd name="T78" fmla="*/ 40 w 88"/>
                <a:gd name="T79" fmla="*/ 4 h 96"/>
                <a:gd name="T80" fmla="*/ 36 w 88"/>
                <a:gd name="T81" fmla="*/ 4 h 9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8"/>
                <a:gd name="T124" fmla="*/ 0 h 96"/>
                <a:gd name="T125" fmla="*/ 88 w 88"/>
                <a:gd name="T126" fmla="*/ 96 h 9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8" h="96">
                  <a:moveTo>
                    <a:pt x="36" y="4"/>
                  </a:moveTo>
                  <a:lnTo>
                    <a:pt x="36" y="4"/>
                  </a:lnTo>
                  <a:lnTo>
                    <a:pt x="32" y="4"/>
                  </a:lnTo>
                  <a:lnTo>
                    <a:pt x="26" y="0"/>
                  </a:lnTo>
                  <a:lnTo>
                    <a:pt x="22" y="0"/>
                  </a:lnTo>
                  <a:lnTo>
                    <a:pt x="20" y="0"/>
                  </a:lnTo>
                  <a:lnTo>
                    <a:pt x="20" y="2"/>
                  </a:lnTo>
                  <a:lnTo>
                    <a:pt x="22" y="14"/>
                  </a:lnTo>
                  <a:lnTo>
                    <a:pt x="22" y="18"/>
                  </a:lnTo>
                  <a:lnTo>
                    <a:pt x="22" y="20"/>
                  </a:lnTo>
                  <a:lnTo>
                    <a:pt x="16" y="24"/>
                  </a:lnTo>
                  <a:lnTo>
                    <a:pt x="14" y="26"/>
                  </a:lnTo>
                  <a:lnTo>
                    <a:pt x="12" y="28"/>
                  </a:lnTo>
                  <a:lnTo>
                    <a:pt x="12" y="32"/>
                  </a:lnTo>
                  <a:lnTo>
                    <a:pt x="12" y="34"/>
                  </a:lnTo>
                  <a:lnTo>
                    <a:pt x="10" y="36"/>
                  </a:lnTo>
                  <a:lnTo>
                    <a:pt x="4" y="38"/>
                  </a:lnTo>
                  <a:lnTo>
                    <a:pt x="2" y="40"/>
                  </a:lnTo>
                  <a:lnTo>
                    <a:pt x="0" y="42"/>
                  </a:lnTo>
                  <a:lnTo>
                    <a:pt x="2" y="48"/>
                  </a:lnTo>
                  <a:lnTo>
                    <a:pt x="6" y="54"/>
                  </a:lnTo>
                  <a:lnTo>
                    <a:pt x="8" y="58"/>
                  </a:lnTo>
                  <a:lnTo>
                    <a:pt x="6" y="64"/>
                  </a:lnTo>
                  <a:lnTo>
                    <a:pt x="6" y="78"/>
                  </a:lnTo>
                  <a:lnTo>
                    <a:pt x="10" y="86"/>
                  </a:lnTo>
                  <a:lnTo>
                    <a:pt x="14" y="90"/>
                  </a:lnTo>
                  <a:lnTo>
                    <a:pt x="18" y="92"/>
                  </a:lnTo>
                  <a:lnTo>
                    <a:pt x="26" y="92"/>
                  </a:lnTo>
                  <a:lnTo>
                    <a:pt x="30" y="92"/>
                  </a:lnTo>
                  <a:lnTo>
                    <a:pt x="32" y="94"/>
                  </a:lnTo>
                  <a:lnTo>
                    <a:pt x="34" y="96"/>
                  </a:lnTo>
                  <a:lnTo>
                    <a:pt x="38" y="92"/>
                  </a:lnTo>
                  <a:lnTo>
                    <a:pt x="44" y="84"/>
                  </a:lnTo>
                  <a:lnTo>
                    <a:pt x="46" y="82"/>
                  </a:lnTo>
                  <a:lnTo>
                    <a:pt x="50" y="80"/>
                  </a:lnTo>
                  <a:lnTo>
                    <a:pt x="62" y="76"/>
                  </a:lnTo>
                  <a:lnTo>
                    <a:pt x="68" y="74"/>
                  </a:lnTo>
                  <a:lnTo>
                    <a:pt x="74" y="70"/>
                  </a:lnTo>
                  <a:lnTo>
                    <a:pt x="80" y="64"/>
                  </a:lnTo>
                  <a:lnTo>
                    <a:pt x="84" y="60"/>
                  </a:lnTo>
                  <a:lnTo>
                    <a:pt x="88" y="56"/>
                  </a:lnTo>
                  <a:lnTo>
                    <a:pt x="88" y="52"/>
                  </a:lnTo>
                  <a:lnTo>
                    <a:pt x="86" y="50"/>
                  </a:lnTo>
                  <a:lnTo>
                    <a:pt x="82" y="50"/>
                  </a:lnTo>
                  <a:lnTo>
                    <a:pt x="80" y="48"/>
                  </a:lnTo>
                  <a:lnTo>
                    <a:pt x="78" y="46"/>
                  </a:lnTo>
                  <a:lnTo>
                    <a:pt x="76" y="32"/>
                  </a:lnTo>
                  <a:lnTo>
                    <a:pt x="74" y="28"/>
                  </a:lnTo>
                  <a:lnTo>
                    <a:pt x="74" y="26"/>
                  </a:lnTo>
                  <a:lnTo>
                    <a:pt x="72" y="26"/>
                  </a:lnTo>
                  <a:lnTo>
                    <a:pt x="68" y="28"/>
                  </a:lnTo>
                  <a:lnTo>
                    <a:pt x="66" y="26"/>
                  </a:lnTo>
                  <a:lnTo>
                    <a:pt x="66" y="24"/>
                  </a:lnTo>
                  <a:lnTo>
                    <a:pt x="64" y="20"/>
                  </a:lnTo>
                  <a:lnTo>
                    <a:pt x="62" y="16"/>
                  </a:lnTo>
                  <a:lnTo>
                    <a:pt x="56" y="12"/>
                  </a:lnTo>
                  <a:lnTo>
                    <a:pt x="46" y="8"/>
                  </a:lnTo>
                  <a:lnTo>
                    <a:pt x="40" y="4"/>
                  </a:lnTo>
                  <a:lnTo>
                    <a:pt x="36" y="4"/>
                  </a:lnTo>
                  <a:close/>
                </a:path>
              </a:pathLst>
            </a:custGeom>
            <a:grpFill/>
            <a:ln w="3175">
              <a:solidFill>
                <a:schemeClr val="bg1"/>
              </a:solidFill>
              <a:round/>
              <a:headEnd/>
              <a:tailEnd/>
            </a:ln>
          </p:spPr>
          <p:txBody>
            <a:bodyPr/>
            <a:lstStyle/>
            <a:p>
              <a:pPr eaLnBrk="0" hangingPunct="0"/>
              <a:endParaRPr lang="en-US" dirty="0"/>
            </a:p>
          </p:txBody>
        </p:sp>
        <p:sp>
          <p:nvSpPr>
            <p:cNvPr id="74" name="Freeform 57"/>
            <p:cNvSpPr>
              <a:spLocks/>
            </p:cNvSpPr>
            <p:nvPr/>
          </p:nvSpPr>
          <p:spPr bwMode="auto">
            <a:xfrm>
              <a:off x="1222375" y="4419600"/>
              <a:ext cx="138113" cy="87312"/>
            </a:xfrm>
            <a:custGeom>
              <a:avLst/>
              <a:gdLst>
                <a:gd name="T0" fmla="*/ 18 w 72"/>
                <a:gd name="T1" fmla="*/ 2 h 46"/>
                <a:gd name="T2" fmla="*/ 18 w 72"/>
                <a:gd name="T3" fmla="*/ 2 h 46"/>
                <a:gd name="T4" fmla="*/ 16 w 72"/>
                <a:gd name="T5" fmla="*/ 0 h 46"/>
                <a:gd name="T6" fmla="*/ 14 w 72"/>
                <a:gd name="T7" fmla="*/ 0 h 46"/>
                <a:gd name="T8" fmla="*/ 8 w 72"/>
                <a:gd name="T9" fmla="*/ 2 h 46"/>
                <a:gd name="T10" fmla="*/ 8 w 72"/>
                <a:gd name="T11" fmla="*/ 2 h 46"/>
                <a:gd name="T12" fmla="*/ 2 w 72"/>
                <a:gd name="T13" fmla="*/ 4 h 46"/>
                <a:gd name="T14" fmla="*/ 0 w 72"/>
                <a:gd name="T15" fmla="*/ 6 h 46"/>
                <a:gd name="T16" fmla="*/ 0 w 72"/>
                <a:gd name="T17" fmla="*/ 8 h 46"/>
                <a:gd name="T18" fmla="*/ 0 w 72"/>
                <a:gd name="T19" fmla="*/ 8 h 46"/>
                <a:gd name="T20" fmla="*/ 2 w 72"/>
                <a:gd name="T21" fmla="*/ 14 h 46"/>
                <a:gd name="T22" fmla="*/ 6 w 72"/>
                <a:gd name="T23" fmla="*/ 20 h 46"/>
                <a:gd name="T24" fmla="*/ 6 w 72"/>
                <a:gd name="T25" fmla="*/ 20 h 46"/>
                <a:gd name="T26" fmla="*/ 12 w 72"/>
                <a:gd name="T27" fmla="*/ 24 h 46"/>
                <a:gd name="T28" fmla="*/ 16 w 72"/>
                <a:gd name="T29" fmla="*/ 30 h 46"/>
                <a:gd name="T30" fmla="*/ 16 w 72"/>
                <a:gd name="T31" fmla="*/ 30 h 46"/>
                <a:gd name="T32" fmla="*/ 20 w 72"/>
                <a:gd name="T33" fmla="*/ 30 h 46"/>
                <a:gd name="T34" fmla="*/ 22 w 72"/>
                <a:gd name="T35" fmla="*/ 30 h 46"/>
                <a:gd name="T36" fmla="*/ 24 w 72"/>
                <a:gd name="T37" fmla="*/ 28 h 46"/>
                <a:gd name="T38" fmla="*/ 24 w 72"/>
                <a:gd name="T39" fmla="*/ 28 h 46"/>
                <a:gd name="T40" fmla="*/ 24 w 72"/>
                <a:gd name="T41" fmla="*/ 26 h 46"/>
                <a:gd name="T42" fmla="*/ 26 w 72"/>
                <a:gd name="T43" fmla="*/ 26 h 46"/>
                <a:gd name="T44" fmla="*/ 28 w 72"/>
                <a:gd name="T45" fmla="*/ 26 h 46"/>
                <a:gd name="T46" fmla="*/ 28 w 72"/>
                <a:gd name="T47" fmla="*/ 26 h 46"/>
                <a:gd name="T48" fmla="*/ 34 w 72"/>
                <a:gd name="T49" fmla="*/ 38 h 46"/>
                <a:gd name="T50" fmla="*/ 34 w 72"/>
                <a:gd name="T51" fmla="*/ 38 h 46"/>
                <a:gd name="T52" fmla="*/ 38 w 72"/>
                <a:gd name="T53" fmla="*/ 44 h 46"/>
                <a:gd name="T54" fmla="*/ 42 w 72"/>
                <a:gd name="T55" fmla="*/ 46 h 46"/>
                <a:gd name="T56" fmla="*/ 44 w 72"/>
                <a:gd name="T57" fmla="*/ 46 h 46"/>
                <a:gd name="T58" fmla="*/ 44 w 72"/>
                <a:gd name="T59" fmla="*/ 46 h 46"/>
                <a:gd name="T60" fmla="*/ 52 w 72"/>
                <a:gd name="T61" fmla="*/ 46 h 46"/>
                <a:gd name="T62" fmla="*/ 56 w 72"/>
                <a:gd name="T63" fmla="*/ 46 h 46"/>
                <a:gd name="T64" fmla="*/ 60 w 72"/>
                <a:gd name="T65" fmla="*/ 44 h 46"/>
                <a:gd name="T66" fmla="*/ 60 w 72"/>
                <a:gd name="T67" fmla="*/ 44 h 46"/>
                <a:gd name="T68" fmla="*/ 66 w 72"/>
                <a:gd name="T69" fmla="*/ 42 h 46"/>
                <a:gd name="T70" fmla="*/ 70 w 72"/>
                <a:gd name="T71" fmla="*/ 40 h 46"/>
                <a:gd name="T72" fmla="*/ 70 w 72"/>
                <a:gd name="T73" fmla="*/ 40 h 46"/>
                <a:gd name="T74" fmla="*/ 72 w 72"/>
                <a:gd name="T75" fmla="*/ 40 h 46"/>
                <a:gd name="T76" fmla="*/ 72 w 72"/>
                <a:gd name="T77" fmla="*/ 36 h 46"/>
                <a:gd name="T78" fmla="*/ 72 w 72"/>
                <a:gd name="T79" fmla="*/ 32 h 46"/>
                <a:gd name="T80" fmla="*/ 72 w 72"/>
                <a:gd name="T81" fmla="*/ 32 h 46"/>
                <a:gd name="T82" fmla="*/ 72 w 72"/>
                <a:gd name="T83" fmla="*/ 24 h 46"/>
                <a:gd name="T84" fmla="*/ 70 w 72"/>
                <a:gd name="T85" fmla="*/ 22 h 46"/>
                <a:gd name="T86" fmla="*/ 66 w 72"/>
                <a:gd name="T87" fmla="*/ 20 h 46"/>
                <a:gd name="T88" fmla="*/ 66 w 72"/>
                <a:gd name="T89" fmla="*/ 20 h 46"/>
                <a:gd name="T90" fmla="*/ 54 w 72"/>
                <a:gd name="T91" fmla="*/ 16 h 46"/>
                <a:gd name="T92" fmla="*/ 48 w 72"/>
                <a:gd name="T93" fmla="*/ 14 h 46"/>
                <a:gd name="T94" fmla="*/ 48 w 72"/>
                <a:gd name="T95" fmla="*/ 14 h 46"/>
                <a:gd name="T96" fmla="*/ 44 w 72"/>
                <a:gd name="T97" fmla="*/ 10 h 46"/>
                <a:gd name="T98" fmla="*/ 40 w 72"/>
                <a:gd name="T99" fmla="*/ 8 h 46"/>
                <a:gd name="T100" fmla="*/ 40 w 72"/>
                <a:gd name="T101" fmla="*/ 8 h 46"/>
                <a:gd name="T102" fmla="*/ 32 w 72"/>
                <a:gd name="T103" fmla="*/ 8 h 46"/>
                <a:gd name="T104" fmla="*/ 26 w 72"/>
                <a:gd name="T105" fmla="*/ 10 h 46"/>
                <a:gd name="T106" fmla="*/ 26 w 72"/>
                <a:gd name="T107" fmla="*/ 10 h 46"/>
                <a:gd name="T108" fmla="*/ 24 w 72"/>
                <a:gd name="T109" fmla="*/ 12 h 46"/>
                <a:gd name="T110" fmla="*/ 22 w 72"/>
                <a:gd name="T111" fmla="*/ 12 h 46"/>
                <a:gd name="T112" fmla="*/ 22 w 72"/>
                <a:gd name="T113" fmla="*/ 8 h 46"/>
                <a:gd name="T114" fmla="*/ 22 w 72"/>
                <a:gd name="T115" fmla="*/ 8 h 46"/>
                <a:gd name="T116" fmla="*/ 20 w 72"/>
                <a:gd name="T117" fmla="*/ 4 h 46"/>
                <a:gd name="T118" fmla="*/ 18 w 72"/>
                <a:gd name="T119" fmla="*/ 2 h 46"/>
                <a:gd name="T120" fmla="*/ 18 w 72"/>
                <a:gd name="T121" fmla="*/ 2 h 4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2"/>
                <a:gd name="T184" fmla="*/ 0 h 46"/>
                <a:gd name="T185" fmla="*/ 72 w 72"/>
                <a:gd name="T186" fmla="*/ 46 h 4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2" h="46">
                  <a:moveTo>
                    <a:pt x="18" y="2"/>
                  </a:moveTo>
                  <a:lnTo>
                    <a:pt x="18" y="2"/>
                  </a:lnTo>
                  <a:lnTo>
                    <a:pt x="16" y="0"/>
                  </a:lnTo>
                  <a:lnTo>
                    <a:pt x="14" y="0"/>
                  </a:lnTo>
                  <a:lnTo>
                    <a:pt x="8" y="2"/>
                  </a:lnTo>
                  <a:lnTo>
                    <a:pt x="2" y="4"/>
                  </a:lnTo>
                  <a:lnTo>
                    <a:pt x="0" y="6"/>
                  </a:lnTo>
                  <a:lnTo>
                    <a:pt x="0" y="8"/>
                  </a:lnTo>
                  <a:lnTo>
                    <a:pt x="2" y="14"/>
                  </a:lnTo>
                  <a:lnTo>
                    <a:pt x="6" y="20"/>
                  </a:lnTo>
                  <a:lnTo>
                    <a:pt x="12" y="24"/>
                  </a:lnTo>
                  <a:lnTo>
                    <a:pt x="16" y="30"/>
                  </a:lnTo>
                  <a:lnTo>
                    <a:pt x="20" y="30"/>
                  </a:lnTo>
                  <a:lnTo>
                    <a:pt x="22" y="30"/>
                  </a:lnTo>
                  <a:lnTo>
                    <a:pt x="24" y="28"/>
                  </a:lnTo>
                  <a:lnTo>
                    <a:pt x="24" y="26"/>
                  </a:lnTo>
                  <a:lnTo>
                    <a:pt x="26" y="26"/>
                  </a:lnTo>
                  <a:lnTo>
                    <a:pt x="28" y="26"/>
                  </a:lnTo>
                  <a:lnTo>
                    <a:pt x="34" y="38"/>
                  </a:lnTo>
                  <a:lnTo>
                    <a:pt x="38" y="44"/>
                  </a:lnTo>
                  <a:lnTo>
                    <a:pt x="42" y="46"/>
                  </a:lnTo>
                  <a:lnTo>
                    <a:pt x="44" y="46"/>
                  </a:lnTo>
                  <a:lnTo>
                    <a:pt x="52" y="46"/>
                  </a:lnTo>
                  <a:lnTo>
                    <a:pt x="56" y="46"/>
                  </a:lnTo>
                  <a:lnTo>
                    <a:pt x="60" y="44"/>
                  </a:lnTo>
                  <a:lnTo>
                    <a:pt x="66" y="42"/>
                  </a:lnTo>
                  <a:lnTo>
                    <a:pt x="70" y="40"/>
                  </a:lnTo>
                  <a:lnTo>
                    <a:pt x="72" y="40"/>
                  </a:lnTo>
                  <a:lnTo>
                    <a:pt x="72" y="36"/>
                  </a:lnTo>
                  <a:lnTo>
                    <a:pt x="72" y="32"/>
                  </a:lnTo>
                  <a:lnTo>
                    <a:pt x="72" y="24"/>
                  </a:lnTo>
                  <a:lnTo>
                    <a:pt x="70" y="22"/>
                  </a:lnTo>
                  <a:lnTo>
                    <a:pt x="66" y="20"/>
                  </a:lnTo>
                  <a:lnTo>
                    <a:pt x="54" y="16"/>
                  </a:lnTo>
                  <a:lnTo>
                    <a:pt x="48" y="14"/>
                  </a:lnTo>
                  <a:lnTo>
                    <a:pt x="44" y="10"/>
                  </a:lnTo>
                  <a:lnTo>
                    <a:pt x="40" y="8"/>
                  </a:lnTo>
                  <a:lnTo>
                    <a:pt x="32" y="8"/>
                  </a:lnTo>
                  <a:lnTo>
                    <a:pt x="26" y="10"/>
                  </a:lnTo>
                  <a:lnTo>
                    <a:pt x="24" y="12"/>
                  </a:lnTo>
                  <a:lnTo>
                    <a:pt x="22" y="12"/>
                  </a:lnTo>
                  <a:lnTo>
                    <a:pt x="22" y="8"/>
                  </a:lnTo>
                  <a:lnTo>
                    <a:pt x="20" y="4"/>
                  </a:lnTo>
                  <a:lnTo>
                    <a:pt x="18" y="2"/>
                  </a:lnTo>
                  <a:close/>
                </a:path>
              </a:pathLst>
            </a:custGeom>
            <a:grpFill/>
            <a:ln w="3175">
              <a:solidFill>
                <a:schemeClr val="bg1"/>
              </a:solidFill>
              <a:round/>
              <a:headEnd/>
              <a:tailEnd/>
            </a:ln>
          </p:spPr>
          <p:txBody>
            <a:bodyPr/>
            <a:lstStyle/>
            <a:p>
              <a:pPr eaLnBrk="0" hangingPunct="0"/>
              <a:endParaRPr lang="en-US" dirty="0"/>
            </a:p>
          </p:txBody>
        </p:sp>
        <p:sp>
          <p:nvSpPr>
            <p:cNvPr id="75" name="Freeform 58"/>
            <p:cNvSpPr>
              <a:spLocks/>
            </p:cNvSpPr>
            <p:nvPr/>
          </p:nvSpPr>
          <p:spPr bwMode="auto">
            <a:xfrm>
              <a:off x="1241425" y="4522787"/>
              <a:ext cx="30163" cy="23813"/>
            </a:xfrm>
            <a:custGeom>
              <a:avLst/>
              <a:gdLst>
                <a:gd name="T0" fmla="*/ 8 w 16"/>
                <a:gd name="T1" fmla="*/ 2 h 12"/>
                <a:gd name="T2" fmla="*/ 8 w 16"/>
                <a:gd name="T3" fmla="*/ 2 h 12"/>
                <a:gd name="T4" fmla="*/ 4 w 16"/>
                <a:gd name="T5" fmla="*/ 0 h 12"/>
                <a:gd name="T6" fmla="*/ 2 w 16"/>
                <a:gd name="T7" fmla="*/ 0 h 12"/>
                <a:gd name="T8" fmla="*/ 2 w 16"/>
                <a:gd name="T9" fmla="*/ 0 h 12"/>
                <a:gd name="T10" fmla="*/ 2 w 16"/>
                <a:gd name="T11" fmla="*/ 0 h 12"/>
                <a:gd name="T12" fmla="*/ 0 w 16"/>
                <a:gd name="T13" fmla="*/ 4 h 12"/>
                <a:gd name="T14" fmla="*/ 0 w 16"/>
                <a:gd name="T15" fmla="*/ 8 h 12"/>
                <a:gd name="T16" fmla="*/ 0 w 16"/>
                <a:gd name="T17" fmla="*/ 8 h 12"/>
                <a:gd name="T18" fmla="*/ 2 w 16"/>
                <a:gd name="T19" fmla="*/ 10 h 12"/>
                <a:gd name="T20" fmla="*/ 2 w 16"/>
                <a:gd name="T21" fmla="*/ 12 h 12"/>
                <a:gd name="T22" fmla="*/ 4 w 16"/>
                <a:gd name="T23" fmla="*/ 12 h 12"/>
                <a:gd name="T24" fmla="*/ 4 w 16"/>
                <a:gd name="T25" fmla="*/ 12 h 12"/>
                <a:gd name="T26" fmla="*/ 12 w 16"/>
                <a:gd name="T27" fmla="*/ 10 h 12"/>
                <a:gd name="T28" fmla="*/ 12 w 16"/>
                <a:gd name="T29" fmla="*/ 10 h 12"/>
                <a:gd name="T30" fmla="*/ 16 w 16"/>
                <a:gd name="T31" fmla="*/ 8 h 12"/>
                <a:gd name="T32" fmla="*/ 16 w 16"/>
                <a:gd name="T33" fmla="*/ 4 h 12"/>
                <a:gd name="T34" fmla="*/ 16 w 16"/>
                <a:gd name="T35" fmla="*/ 4 h 12"/>
                <a:gd name="T36" fmla="*/ 14 w 16"/>
                <a:gd name="T37" fmla="*/ 2 h 12"/>
                <a:gd name="T38" fmla="*/ 12 w 16"/>
                <a:gd name="T39" fmla="*/ 2 h 12"/>
                <a:gd name="T40" fmla="*/ 8 w 16"/>
                <a:gd name="T41" fmla="*/ 2 h 12"/>
                <a:gd name="T42" fmla="*/ 8 w 16"/>
                <a:gd name="T43" fmla="*/ 2 h 1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
                <a:gd name="T67" fmla="*/ 0 h 12"/>
                <a:gd name="T68" fmla="*/ 16 w 16"/>
                <a:gd name="T69" fmla="*/ 12 h 1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 h="12">
                  <a:moveTo>
                    <a:pt x="8" y="2"/>
                  </a:moveTo>
                  <a:lnTo>
                    <a:pt x="8" y="2"/>
                  </a:lnTo>
                  <a:lnTo>
                    <a:pt x="4" y="0"/>
                  </a:lnTo>
                  <a:lnTo>
                    <a:pt x="2" y="0"/>
                  </a:lnTo>
                  <a:lnTo>
                    <a:pt x="0" y="4"/>
                  </a:lnTo>
                  <a:lnTo>
                    <a:pt x="0" y="8"/>
                  </a:lnTo>
                  <a:lnTo>
                    <a:pt x="2" y="10"/>
                  </a:lnTo>
                  <a:lnTo>
                    <a:pt x="2" y="12"/>
                  </a:lnTo>
                  <a:lnTo>
                    <a:pt x="4" y="12"/>
                  </a:lnTo>
                  <a:lnTo>
                    <a:pt x="12" y="10"/>
                  </a:lnTo>
                  <a:lnTo>
                    <a:pt x="16" y="8"/>
                  </a:lnTo>
                  <a:lnTo>
                    <a:pt x="16" y="4"/>
                  </a:lnTo>
                  <a:lnTo>
                    <a:pt x="14" y="2"/>
                  </a:lnTo>
                  <a:lnTo>
                    <a:pt x="12" y="2"/>
                  </a:lnTo>
                  <a:lnTo>
                    <a:pt x="8" y="2"/>
                  </a:lnTo>
                  <a:close/>
                </a:path>
              </a:pathLst>
            </a:custGeom>
            <a:grpFill/>
            <a:ln w="3175">
              <a:solidFill>
                <a:schemeClr val="bg1"/>
              </a:solidFill>
              <a:round/>
              <a:headEnd/>
              <a:tailEnd/>
            </a:ln>
          </p:spPr>
          <p:txBody>
            <a:bodyPr/>
            <a:lstStyle/>
            <a:p>
              <a:pPr eaLnBrk="0" hangingPunct="0"/>
              <a:endParaRPr lang="en-US" dirty="0"/>
            </a:p>
          </p:txBody>
        </p:sp>
        <p:sp>
          <p:nvSpPr>
            <p:cNvPr id="76" name="Freeform 59"/>
            <p:cNvSpPr>
              <a:spLocks/>
            </p:cNvSpPr>
            <p:nvPr/>
          </p:nvSpPr>
          <p:spPr bwMode="auto">
            <a:xfrm>
              <a:off x="1155700" y="4460875"/>
              <a:ext cx="42863" cy="34925"/>
            </a:xfrm>
            <a:custGeom>
              <a:avLst/>
              <a:gdLst>
                <a:gd name="T0" fmla="*/ 14 w 22"/>
                <a:gd name="T1" fmla="*/ 2 h 18"/>
                <a:gd name="T2" fmla="*/ 14 w 22"/>
                <a:gd name="T3" fmla="*/ 2 h 18"/>
                <a:gd name="T4" fmla="*/ 12 w 22"/>
                <a:gd name="T5" fmla="*/ 2 h 18"/>
                <a:gd name="T6" fmla="*/ 10 w 22"/>
                <a:gd name="T7" fmla="*/ 0 h 18"/>
                <a:gd name="T8" fmla="*/ 4 w 22"/>
                <a:gd name="T9" fmla="*/ 0 h 18"/>
                <a:gd name="T10" fmla="*/ 4 w 22"/>
                <a:gd name="T11" fmla="*/ 0 h 18"/>
                <a:gd name="T12" fmla="*/ 0 w 22"/>
                <a:gd name="T13" fmla="*/ 2 h 18"/>
                <a:gd name="T14" fmla="*/ 0 w 22"/>
                <a:gd name="T15" fmla="*/ 4 h 18"/>
                <a:gd name="T16" fmla="*/ 0 w 22"/>
                <a:gd name="T17" fmla="*/ 6 h 18"/>
                <a:gd name="T18" fmla="*/ 0 w 22"/>
                <a:gd name="T19" fmla="*/ 6 h 18"/>
                <a:gd name="T20" fmla="*/ 2 w 22"/>
                <a:gd name="T21" fmla="*/ 8 h 18"/>
                <a:gd name="T22" fmla="*/ 2 w 22"/>
                <a:gd name="T23" fmla="*/ 10 h 18"/>
                <a:gd name="T24" fmla="*/ 2 w 22"/>
                <a:gd name="T25" fmla="*/ 10 h 18"/>
                <a:gd name="T26" fmla="*/ 2 w 22"/>
                <a:gd name="T27" fmla="*/ 14 h 18"/>
                <a:gd name="T28" fmla="*/ 2 w 22"/>
                <a:gd name="T29" fmla="*/ 18 h 18"/>
                <a:gd name="T30" fmla="*/ 2 w 22"/>
                <a:gd name="T31" fmla="*/ 18 h 18"/>
                <a:gd name="T32" fmla="*/ 6 w 22"/>
                <a:gd name="T33" fmla="*/ 18 h 18"/>
                <a:gd name="T34" fmla="*/ 6 w 22"/>
                <a:gd name="T35" fmla="*/ 18 h 18"/>
                <a:gd name="T36" fmla="*/ 8 w 22"/>
                <a:gd name="T37" fmla="*/ 18 h 18"/>
                <a:gd name="T38" fmla="*/ 10 w 22"/>
                <a:gd name="T39" fmla="*/ 18 h 18"/>
                <a:gd name="T40" fmla="*/ 10 w 22"/>
                <a:gd name="T41" fmla="*/ 18 h 18"/>
                <a:gd name="T42" fmla="*/ 12 w 22"/>
                <a:gd name="T43" fmla="*/ 16 h 18"/>
                <a:gd name="T44" fmla="*/ 14 w 22"/>
                <a:gd name="T45" fmla="*/ 16 h 18"/>
                <a:gd name="T46" fmla="*/ 14 w 22"/>
                <a:gd name="T47" fmla="*/ 16 h 18"/>
                <a:gd name="T48" fmla="*/ 16 w 22"/>
                <a:gd name="T49" fmla="*/ 18 h 18"/>
                <a:gd name="T50" fmla="*/ 18 w 22"/>
                <a:gd name="T51" fmla="*/ 16 h 18"/>
                <a:gd name="T52" fmla="*/ 18 w 22"/>
                <a:gd name="T53" fmla="*/ 16 h 18"/>
                <a:gd name="T54" fmla="*/ 22 w 22"/>
                <a:gd name="T55" fmla="*/ 12 h 18"/>
                <a:gd name="T56" fmla="*/ 22 w 22"/>
                <a:gd name="T57" fmla="*/ 12 h 18"/>
                <a:gd name="T58" fmla="*/ 22 w 22"/>
                <a:gd name="T59" fmla="*/ 8 h 18"/>
                <a:gd name="T60" fmla="*/ 22 w 22"/>
                <a:gd name="T61" fmla="*/ 8 h 18"/>
                <a:gd name="T62" fmla="*/ 20 w 22"/>
                <a:gd name="T63" fmla="*/ 6 h 18"/>
                <a:gd name="T64" fmla="*/ 20 w 22"/>
                <a:gd name="T65" fmla="*/ 6 h 18"/>
                <a:gd name="T66" fmla="*/ 20 w 22"/>
                <a:gd name="T67" fmla="*/ 6 h 18"/>
                <a:gd name="T68" fmla="*/ 16 w 22"/>
                <a:gd name="T69" fmla="*/ 6 h 18"/>
                <a:gd name="T70" fmla="*/ 14 w 22"/>
                <a:gd name="T71" fmla="*/ 2 h 18"/>
                <a:gd name="T72" fmla="*/ 14 w 22"/>
                <a:gd name="T73" fmla="*/ 2 h 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
                <a:gd name="T112" fmla="*/ 0 h 18"/>
                <a:gd name="T113" fmla="*/ 22 w 22"/>
                <a:gd name="T114" fmla="*/ 18 h 1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 h="18">
                  <a:moveTo>
                    <a:pt x="14" y="2"/>
                  </a:moveTo>
                  <a:lnTo>
                    <a:pt x="14" y="2"/>
                  </a:lnTo>
                  <a:lnTo>
                    <a:pt x="12" y="2"/>
                  </a:lnTo>
                  <a:lnTo>
                    <a:pt x="10" y="0"/>
                  </a:lnTo>
                  <a:lnTo>
                    <a:pt x="4" y="0"/>
                  </a:lnTo>
                  <a:lnTo>
                    <a:pt x="0" y="2"/>
                  </a:lnTo>
                  <a:lnTo>
                    <a:pt x="0" y="4"/>
                  </a:lnTo>
                  <a:lnTo>
                    <a:pt x="0" y="6"/>
                  </a:lnTo>
                  <a:lnTo>
                    <a:pt x="2" y="8"/>
                  </a:lnTo>
                  <a:lnTo>
                    <a:pt x="2" y="10"/>
                  </a:lnTo>
                  <a:lnTo>
                    <a:pt x="2" y="14"/>
                  </a:lnTo>
                  <a:lnTo>
                    <a:pt x="2" y="18"/>
                  </a:lnTo>
                  <a:lnTo>
                    <a:pt x="6" y="18"/>
                  </a:lnTo>
                  <a:lnTo>
                    <a:pt x="8" y="18"/>
                  </a:lnTo>
                  <a:lnTo>
                    <a:pt x="10" y="18"/>
                  </a:lnTo>
                  <a:lnTo>
                    <a:pt x="12" y="16"/>
                  </a:lnTo>
                  <a:lnTo>
                    <a:pt x="14" y="16"/>
                  </a:lnTo>
                  <a:lnTo>
                    <a:pt x="16" y="18"/>
                  </a:lnTo>
                  <a:lnTo>
                    <a:pt x="18" y="16"/>
                  </a:lnTo>
                  <a:lnTo>
                    <a:pt x="22" y="12"/>
                  </a:lnTo>
                  <a:lnTo>
                    <a:pt x="22" y="8"/>
                  </a:lnTo>
                  <a:lnTo>
                    <a:pt x="20" y="6"/>
                  </a:lnTo>
                  <a:lnTo>
                    <a:pt x="16" y="6"/>
                  </a:lnTo>
                  <a:lnTo>
                    <a:pt x="14" y="2"/>
                  </a:lnTo>
                  <a:close/>
                </a:path>
              </a:pathLst>
            </a:custGeom>
            <a:grpFill/>
            <a:ln w="3175">
              <a:solidFill>
                <a:schemeClr val="bg1"/>
              </a:solidFill>
              <a:round/>
              <a:headEnd/>
              <a:tailEnd/>
            </a:ln>
          </p:spPr>
          <p:txBody>
            <a:bodyPr/>
            <a:lstStyle/>
            <a:p>
              <a:pPr eaLnBrk="0" hangingPunct="0"/>
              <a:endParaRPr lang="en-US" dirty="0"/>
            </a:p>
          </p:txBody>
        </p:sp>
        <p:sp>
          <p:nvSpPr>
            <p:cNvPr id="77" name="Freeform 60"/>
            <p:cNvSpPr>
              <a:spLocks/>
            </p:cNvSpPr>
            <p:nvPr/>
          </p:nvSpPr>
          <p:spPr bwMode="auto">
            <a:xfrm>
              <a:off x="1106488" y="4352925"/>
              <a:ext cx="100012" cy="39687"/>
            </a:xfrm>
            <a:custGeom>
              <a:avLst/>
              <a:gdLst>
                <a:gd name="T0" fmla="*/ 48 w 52"/>
                <a:gd name="T1" fmla="*/ 6 h 20"/>
                <a:gd name="T2" fmla="*/ 48 w 52"/>
                <a:gd name="T3" fmla="*/ 6 h 20"/>
                <a:gd name="T4" fmla="*/ 44 w 52"/>
                <a:gd name="T5" fmla="*/ 8 h 20"/>
                <a:gd name="T6" fmla="*/ 40 w 52"/>
                <a:gd name="T7" fmla="*/ 4 h 20"/>
                <a:gd name="T8" fmla="*/ 40 w 52"/>
                <a:gd name="T9" fmla="*/ 4 h 20"/>
                <a:gd name="T10" fmla="*/ 38 w 52"/>
                <a:gd name="T11" fmla="*/ 2 h 20"/>
                <a:gd name="T12" fmla="*/ 36 w 52"/>
                <a:gd name="T13" fmla="*/ 2 h 20"/>
                <a:gd name="T14" fmla="*/ 36 w 52"/>
                <a:gd name="T15" fmla="*/ 2 h 20"/>
                <a:gd name="T16" fmla="*/ 34 w 52"/>
                <a:gd name="T17" fmla="*/ 2 h 20"/>
                <a:gd name="T18" fmla="*/ 32 w 52"/>
                <a:gd name="T19" fmla="*/ 4 h 20"/>
                <a:gd name="T20" fmla="*/ 32 w 52"/>
                <a:gd name="T21" fmla="*/ 4 h 20"/>
                <a:gd name="T22" fmla="*/ 30 w 52"/>
                <a:gd name="T23" fmla="*/ 2 h 20"/>
                <a:gd name="T24" fmla="*/ 28 w 52"/>
                <a:gd name="T25" fmla="*/ 2 h 20"/>
                <a:gd name="T26" fmla="*/ 28 w 52"/>
                <a:gd name="T27" fmla="*/ 2 h 20"/>
                <a:gd name="T28" fmla="*/ 26 w 52"/>
                <a:gd name="T29" fmla="*/ 0 h 20"/>
                <a:gd name="T30" fmla="*/ 24 w 52"/>
                <a:gd name="T31" fmla="*/ 0 h 20"/>
                <a:gd name="T32" fmla="*/ 24 w 52"/>
                <a:gd name="T33" fmla="*/ 0 h 20"/>
                <a:gd name="T34" fmla="*/ 24 w 52"/>
                <a:gd name="T35" fmla="*/ 2 h 20"/>
                <a:gd name="T36" fmla="*/ 24 w 52"/>
                <a:gd name="T37" fmla="*/ 2 h 20"/>
                <a:gd name="T38" fmla="*/ 22 w 52"/>
                <a:gd name="T39" fmla="*/ 2 h 20"/>
                <a:gd name="T40" fmla="*/ 22 w 52"/>
                <a:gd name="T41" fmla="*/ 2 h 20"/>
                <a:gd name="T42" fmla="*/ 18 w 52"/>
                <a:gd name="T43" fmla="*/ 2 h 20"/>
                <a:gd name="T44" fmla="*/ 18 w 52"/>
                <a:gd name="T45" fmla="*/ 2 h 20"/>
                <a:gd name="T46" fmla="*/ 16 w 52"/>
                <a:gd name="T47" fmla="*/ 2 h 20"/>
                <a:gd name="T48" fmla="*/ 12 w 52"/>
                <a:gd name="T49" fmla="*/ 4 h 20"/>
                <a:gd name="T50" fmla="*/ 12 w 52"/>
                <a:gd name="T51" fmla="*/ 4 h 20"/>
                <a:gd name="T52" fmla="*/ 10 w 52"/>
                <a:gd name="T53" fmla="*/ 4 h 20"/>
                <a:gd name="T54" fmla="*/ 8 w 52"/>
                <a:gd name="T55" fmla="*/ 4 h 20"/>
                <a:gd name="T56" fmla="*/ 8 w 52"/>
                <a:gd name="T57" fmla="*/ 4 h 20"/>
                <a:gd name="T58" fmla="*/ 6 w 52"/>
                <a:gd name="T59" fmla="*/ 4 h 20"/>
                <a:gd name="T60" fmla="*/ 6 w 52"/>
                <a:gd name="T61" fmla="*/ 8 h 20"/>
                <a:gd name="T62" fmla="*/ 6 w 52"/>
                <a:gd name="T63" fmla="*/ 8 h 20"/>
                <a:gd name="T64" fmla="*/ 6 w 52"/>
                <a:gd name="T65" fmla="*/ 10 h 20"/>
                <a:gd name="T66" fmla="*/ 4 w 52"/>
                <a:gd name="T67" fmla="*/ 12 h 20"/>
                <a:gd name="T68" fmla="*/ 4 w 52"/>
                <a:gd name="T69" fmla="*/ 12 h 20"/>
                <a:gd name="T70" fmla="*/ 0 w 52"/>
                <a:gd name="T71" fmla="*/ 18 h 20"/>
                <a:gd name="T72" fmla="*/ 2 w 52"/>
                <a:gd name="T73" fmla="*/ 20 h 20"/>
                <a:gd name="T74" fmla="*/ 6 w 52"/>
                <a:gd name="T75" fmla="*/ 20 h 20"/>
                <a:gd name="T76" fmla="*/ 6 w 52"/>
                <a:gd name="T77" fmla="*/ 20 h 20"/>
                <a:gd name="T78" fmla="*/ 16 w 52"/>
                <a:gd name="T79" fmla="*/ 16 h 20"/>
                <a:gd name="T80" fmla="*/ 20 w 52"/>
                <a:gd name="T81" fmla="*/ 14 h 20"/>
                <a:gd name="T82" fmla="*/ 20 w 52"/>
                <a:gd name="T83" fmla="*/ 14 h 20"/>
                <a:gd name="T84" fmla="*/ 24 w 52"/>
                <a:gd name="T85" fmla="*/ 14 h 20"/>
                <a:gd name="T86" fmla="*/ 28 w 52"/>
                <a:gd name="T87" fmla="*/ 16 h 20"/>
                <a:gd name="T88" fmla="*/ 28 w 52"/>
                <a:gd name="T89" fmla="*/ 16 h 20"/>
                <a:gd name="T90" fmla="*/ 30 w 52"/>
                <a:gd name="T91" fmla="*/ 16 h 20"/>
                <a:gd name="T92" fmla="*/ 32 w 52"/>
                <a:gd name="T93" fmla="*/ 16 h 20"/>
                <a:gd name="T94" fmla="*/ 32 w 52"/>
                <a:gd name="T95" fmla="*/ 16 h 20"/>
                <a:gd name="T96" fmla="*/ 38 w 52"/>
                <a:gd name="T97" fmla="*/ 16 h 20"/>
                <a:gd name="T98" fmla="*/ 42 w 52"/>
                <a:gd name="T99" fmla="*/ 16 h 20"/>
                <a:gd name="T100" fmla="*/ 42 w 52"/>
                <a:gd name="T101" fmla="*/ 16 h 20"/>
                <a:gd name="T102" fmla="*/ 44 w 52"/>
                <a:gd name="T103" fmla="*/ 18 h 20"/>
                <a:gd name="T104" fmla="*/ 46 w 52"/>
                <a:gd name="T105" fmla="*/ 18 h 20"/>
                <a:gd name="T106" fmla="*/ 46 w 52"/>
                <a:gd name="T107" fmla="*/ 18 h 20"/>
                <a:gd name="T108" fmla="*/ 48 w 52"/>
                <a:gd name="T109" fmla="*/ 16 h 20"/>
                <a:gd name="T110" fmla="*/ 50 w 52"/>
                <a:gd name="T111" fmla="*/ 16 h 20"/>
                <a:gd name="T112" fmla="*/ 50 w 52"/>
                <a:gd name="T113" fmla="*/ 16 h 20"/>
                <a:gd name="T114" fmla="*/ 52 w 52"/>
                <a:gd name="T115" fmla="*/ 12 h 20"/>
                <a:gd name="T116" fmla="*/ 52 w 52"/>
                <a:gd name="T117" fmla="*/ 8 h 20"/>
                <a:gd name="T118" fmla="*/ 52 w 52"/>
                <a:gd name="T119" fmla="*/ 8 h 20"/>
                <a:gd name="T120" fmla="*/ 52 w 52"/>
                <a:gd name="T121" fmla="*/ 6 h 20"/>
                <a:gd name="T122" fmla="*/ 48 w 52"/>
                <a:gd name="T123" fmla="*/ 6 h 20"/>
                <a:gd name="T124" fmla="*/ 48 w 52"/>
                <a:gd name="T125" fmla="*/ 6 h 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2"/>
                <a:gd name="T190" fmla="*/ 0 h 20"/>
                <a:gd name="T191" fmla="*/ 52 w 52"/>
                <a:gd name="T192" fmla="*/ 20 h 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2" h="20">
                  <a:moveTo>
                    <a:pt x="48" y="6"/>
                  </a:moveTo>
                  <a:lnTo>
                    <a:pt x="48" y="6"/>
                  </a:lnTo>
                  <a:lnTo>
                    <a:pt x="44" y="8"/>
                  </a:lnTo>
                  <a:lnTo>
                    <a:pt x="40" y="4"/>
                  </a:lnTo>
                  <a:lnTo>
                    <a:pt x="38" y="2"/>
                  </a:lnTo>
                  <a:lnTo>
                    <a:pt x="36" y="2"/>
                  </a:lnTo>
                  <a:lnTo>
                    <a:pt x="34" y="2"/>
                  </a:lnTo>
                  <a:lnTo>
                    <a:pt x="32" y="4"/>
                  </a:lnTo>
                  <a:lnTo>
                    <a:pt x="30" y="2"/>
                  </a:lnTo>
                  <a:lnTo>
                    <a:pt x="28" y="2"/>
                  </a:lnTo>
                  <a:lnTo>
                    <a:pt x="26" y="0"/>
                  </a:lnTo>
                  <a:lnTo>
                    <a:pt x="24" y="0"/>
                  </a:lnTo>
                  <a:lnTo>
                    <a:pt x="24" y="2"/>
                  </a:lnTo>
                  <a:lnTo>
                    <a:pt x="22" y="2"/>
                  </a:lnTo>
                  <a:lnTo>
                    <a:pt x="18" y="2"/>
                  </a:lnTo>
                  <a:lnTo>
                    <a:pt x="16" y="2"/>
                  </a:lnTo>
                  <a:lnTo>
                    <a:pt x="12" y="4"/>
                  </a:lnTo>
                  <a:lnTo>
                    <a:pt x="10" y="4"/>
                  </a:lnTo>
                  <a:lnTo>
                    <a:pt x="8" y="4"/>
                  </a:lnTo>
                  <a:lnTo>
                    <a:pt x="6" y="4"/>
                  </a:lnTo>
                  <a:lnTo>
                    <a:pt x="6" y="8"/>
                  </a:lnTo>
                  <a:lnTo>
                    <a:pt x="6" y="10"/>
                  </a:lnTo>
                  <a:lnTo>
                    <a:pt x="4" y="12"/>
                  </a:lnTo>
                  <a:lnTo>
                    <a:pt x="0" y="18"/>
                  </a:lnTo>
                  <a:lnTo>
                    <a:pt x="2" y="20"/>
                  </a:lnTo>
                  <a:lnTo>
                    <a:pt x="6" y="20"/>
                  </a:lnTo>
                  <a:lnTo>
                    <a:pt x="16" y="16"/>
                  </a:lnTo>
                  <a:lnTo>
                    <a:pt x="20" y="14"/>
                  </a:lnTo>
                  <a:lnTo>
                    <a:pt x="24" y="14"/>
                  </a:lnTo>
                  <a:lnTo>
                    <a:pt x="28" y="16"/>
                  </a:lnTo>
                  <a:lnTo>
                    <a:pt x="30" y="16"/>
                  </a:lnTo>
                  <a:lnTo>
                    <a:pt x="32" y="16"/>
                  </a:lnTo>
                  <a:lnTo>
                    <a:pt x="38" y="16"/>
                  </a:lnTo>
                  <a:lnTo>
                    <a:pt x="42" y="16"/>
                  </a:lnTo>
                  <a:lnTo>
                    <a:pt x="44" y="18"/>
                  </a:lnTo>
                  <a:lnTo>
                    <a:pt x="46" y="18"/>
                  </a:lnTo>
                  <a:lnTo>
                    <a:pt x="48" y="16"/>
                  </a:lnTo>
                  <a:lnTo>
                    <a:pt x="50" y="16"/>
                  </a:lnTo>
                  <a:lnTo>
                    <a:pt x="52" y="12"/>
                  </a:lnTo>
                  <a:lnTo>
                    <a:pt x="52" y="8"/>
                  </a:lnTo>
                  <a:lnTo>
                    <a:pt x="52" y="6"/>
                  </a:lnTo>
                  <a:lnTo>
                    <a:pt x="48" y="6"/>
                  </a:lnTo>
                  <a:close/>
                </a:path>
              </a:pathLst>
            </a:custGeom>
            <a:grpFill/>
            <a:ln w="3175">
              <a:solidFill>
                <a:schemeClr val="bg1"/>
              </a:solidFill>
              <a:round/>
              <a:headEnd/>
              <a:tailEnd/>
            </a:ln>
          </p:spPr>
          <p:txBody>
            <a:bodyPr/>
            <a:lstStyle/>
            <a:p>
              <a:pPr eaLnBrk="0" hangingPunct="0"/>
              <a:endParaRPr lang="en-US" dirty="0"/>
            </a:p>
          </p:txBody>
        </p:sp>
        <p:sp>
          <p:nvSpPr>
            <p:cNvPr id="78" name="Freeform 61"/>
            <p:cNvSpPr>
              <a:spLocks/>
            </p:cNvSpPr>
            <p:nvPr/>
          </p:nvSpPr>
          <p:spPr bwMode="auto">
            <a:xfrm>
              <a:off x="936625" y="4284662"/>
              <a:ext cx="104775" cy="68263"/>
            </a:xfrm>
            <a:custGeom>
              <a:avLst/>
              <a:gdLst>
                <a:gd name="T0" fmla="*/ 54 w 54"/>
                <a:gd name="T1" fmla="*/ 34 h 36"/>
                <a:gd name="T2" fmla="*/ 52 w 54"/>
                <a:gd name="T3" fmla="*/ 30 h 36"/>
                <a:gd name="T4" fmla="*/ 50 w 54"/>
                <a:gd name="T5" fmla="*/ 28 h 36"/>
                <a:gd name="T6" fmla="*/ 50 w 54"/>
                <a:gd name="T7" fmla="*/ 26 h 36"/>
                <a:gd name="T8" fmla="*/ 46 w 54"/>
                <a:gd name="T9" fmla="*/ 22 h 36"/>
                <a:gd name="T10" fmla="*/ 46 w 54"/>
                <a:gd name="T11" fmla="*/ 22 h 36"/>
                <a:gd name="T12" fmla="*/ 42 w 54"/>
                <a:gd name="T13" fmla="*/ 22 h 36"/>
                <a:gd name="T14" fmla="*/ 42 w 54"/>
                <a:gd name="T15" fmla="*/ 20 h 36"/>
                <a:gd name="T16" fmla="*/ 40 w 54"/>
                <a:gd name="T17" fmla="*/ 18 h 36"/>
                <a:gd name="T18" fmla="*/ 38 w 54"/>
                <a:gd name="T19" fmla="*/ 14 h 36"/>
                <a:gd name="T20" fmla="*/ 38 w 54"/>
                <a:gd name="T21" fmla="*/ 14 h 36"/>
                <a:gd name="T22" fmla="*/ 38 w 54"/>
                <a:gd name="T23" fmla="*/ 10 h 36"/>
                <a:gd name="T24" fmla="*/ 34 w 54"/>
                <a:gd name="T25" fmla="*/ 8 h 36"/>
                <a:gd name="T26" fmla="*/ 28 w 54"/>
                <a:gd name="T27" fmla="*/ 6 h 36"/>
                <a:gd name="T28" fmla="*/ 24 w 54"/>
                <a:gd name="T29" fmla="*/ 2 h 36"/>
                <a:gd name="T30" fmla="*/ 20 w 54"/>
                <a:gd name="T31" fmla="*/ 0 h 36"/>
                <a:gd name="T32" fmla="*/ 14 w 54"/>
                <a:gd name="T33" fmla="*/ 8 h 36"/>
                <a:gd name="T34" fmla="*/ 12 w 54"/>
                <a:gd name="T35" fmla="*/ 12 h 36"/>
                <a:gd name="T36" fmla="*/ 10 w 54"/>
                <a:gd name="T37" fmla="*/ 14 h 36"/>
                <a:gd name="T38" fmla="*/ 0 w 54"/>
                <a:gd name="T39" fmla="*/ 16 h 36"/>
                <a:gd name="T40" fmla="*/ 6 w 54"/>
                <a:gd name="T41" fmla="*/ 22 h 36"/>
                <a:gd name="T42" fmla="*/ 8 w 54"/>
                <a:gd name="T43" fmla="*/ 26 h 36"/>
                <a:gd name="T44" fmla="*/ 10 w 54"/>
                <a:gd name="T45" fmla="*/ 26 h 36"/>
                <a:gd name="T46" fmla="*/ 14 w 54"/>
                <a:gd name="T47" fmla="*/ 30 h 36"/>
                <a:gd name="T48" fmla="*/ 16 w 54"/>
                <a:gd name="T49" fmla="*/ 32 h 36"/>
                <a:gd name="T50" fmla="*/ 18 w 54"/>
                <a:gd name="T51" fmla="*/ 36 h 36"/>
                <a:gd name="T52" fmla="*/ 20 w 54"/>
                <a:gd name="T53" fmla="*/ 36 h 36"/>
                <a:gd name="T54" fmla="*/ 24 w 54"/>
                <a:gd name="T55" fmla="*/ 36 h 36"/>
                <a:gd name="T56" fmla="*/ 28 w 54"/>
                <a:gd name="T57" fmla="*/ 36 h 36"/>
                <a:gd name="T58" fmla="*/ 32 w 54"/>
                <a:gd name="T59" fmla="*/ 34 h 36"/>
                <a:gd name="T60" fmla="*/ 28 w 54"/>
                <a:gd name="T61" fmla="*/ 28 h 36"/>
                <a:gd name="T62" fmla="*/ 30 w 54"/>
                <a:gd name="T63" fmla="*/ 26 h 36"/>
                <a:gd name="T64" fmla="*/ 32 w 54"/>
                <a:gd name="T65" fmla="*/ 28 h 36"/>
                <a:gd name="T66" fmla="*/ 32 w 54"/>
                <a:gd name="T67" fmla="*/ 28 h 36"/>
                <a:gd name="T68" fmla="*/ 34 w 54"/>
                <a:gd name="T69" fmla="*/ 28 h 36"/>
                <a:gd name="T70" fmla="*/ 36 w 54"/>
                <a:gd name="T71" fmla="*/ 28 h 36"/>
                <a:gd name="T72" fmla="*/ 34 w 54"/>
                <a:gd name="T73" fmla="*/ 30 h 36"/>
                <a:gd name="T74" fmla="*/ 32 w 54"/>
                <a:gd name="T75" fmla="*/ 32 h 36"/>
                <a:gd name="T76" fmla="*/ 32 w 54"/>
                <a:gd name="T77" fmla="*/ 34 h 36"/>
                <a:gd name="T78" fmla="*/ 34 w 54"/>
                <a:gd name="T79" fmla="*/ 34 h 36"/>
                <a:gd name="T80" fmla="*/ 36 w 54"/>
                <a:gd name="T81" fmla="*/ 30 h 36"/>
                <a:gd name="T82" fmla="*/ 40 w 54"/>
                <a:gd name="T83" fmla="*/ 36 h 36"/>
                <a:gd name="T84" fmla="*/ 42 w 54"/>
                <a:gd name="T85" fmla="*/ 36 h 36"/>
                <a:gd name="T86" fmla="*/ 48 w 54"/>
                <a:gd name="T87" fmla="*/ 36 h 36"/>
                <a:gd name="T88" fmla="*/ 52 w 54"/>
                <a:gd name="T89" fmla="*/ 36 h 36"/>
                <a:gd name="T90" fmla="*/ 54 w 54"/>
                <a:gd name="T91" fmla="*/ 34 h 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4"/>
                <a:gd name="T139" fmla="*/ 0 h 36"/>
                <a:gd name="T140" fmla="*/ 54 w 54"/>
                <a:gd name="T141" fmla="*/ 36 h 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4" h="36">
                  <a:moveTo>
                    <a:pt x="54" y="34"/>
                  </a:moveTo>
                  <a:lnTo>
                    <a:pt x="54" y="34"/>
                  </a:lnTo>
                  <a:lnTo>
                    <a:pt x="54" y="32"/>
                  </a:lnTo>
                  <a:lnTo>
                    <a:pt x="52" y="30"/>
                  </a:lnTo>
                  <a:lnTo>
                    <a:pt x="50" y="28"/>
                  </a:lnTo>
                  <a:lnTo>
                    <a:pt x="50" y="26"/>
                  </a:lnTo>
                  <a:lnTo>
                    <a:pt x="48" y="24"/>
                  </a:lnTo>
                  <a:lnTo>
                    <a:pt x="46" y="22"/>
                  </a:lnTo>
                  <a:lnTo>
                    <a:pt x="44" y="24"/>
                  </a:lnTo>
                  <a:lnTo>
                    <a:pt x="42" y="22"/>
                  </a:lnTo>
                  <a:lnTo>
                    <a:pt x="42" y="20"/>
                  </a:lnTo>
                  <a:lnTo>
                    <a:pt x="40" y="18"/>
                  </a:lnTo>
                  <a:lnTo>
                    <a:pt x="38" y="16"/>
                  </a:lnTo>
                  <a:lnTo>
                    <a:pt x="38" y="14"/>
                  </a:lnTo>
                  <a:lnTo>
                    <a:pt x="40" y="12"/>
                  </a:lnTo>
                  <a:lnTo>
                    <a:pt x="38" y="10"/>
                  </a:lnTo>
                  <a:lnTo>
                    <a:pt x="34" y="8"/>
                  </a:lnTo>
                  <a:lnTo>
                    <a:pt x="32" y="8"/>
                  </a:lnTo>
                  <a:lnTo>
                    <a:pt x="28" y="6"/>
                  </a:lnTo>
                  <a:lnTo>
                    <a:pt x="24" y="2"/>
                  </a:lnTo>
                  <a:lnTo>
                    <a:pt x="22" y="0"/>
                  </a:lnTo>
                  <a:lnTo>
                    <a:pt x="20" y="0"/>
                  </a:lnTo>
                  <a:lnTo>
                    <a:pt x="14" y="8"/>
                  </a:lnTo>
                  <a:lnTo>
                    <a:pt x="12" y="12"/>
                  </a:lnTo>
                  <a:lnTo>
                    <a:pt x="10" y="14"/>
                  </a:lnTo>
                  <a:lnTo>
                    <a:pt x="0" y="16"/>
                  </a:lnTo>
                  <a:lnTo>
                    <a:pt x="4" y="18"/>
                  </a:lnTo>
                  <a:lnTo>
                    <a:pt x="6" y="22"/>
                  </a:lnTo>
                  <a:lnTo>
                    <a:pt x="8" y="26"/>
                  </a:lnTo>
                  <a:lnTo>
                    <a:pt x="10" y="26"/>
                  </a:lnTo>
                  <a:lnTo>
                    <a:pt x="12" y="28"/>
                  </a:lnTo>
                  <a:lnTo>
                    <a:pt x="14" y="30"/>
                  </a:lnTo>
                  <a:lnTo>
                    <a:pt x="16" y="32"/>
                  </a:lnTo>
                  <a:lnTo>
                    <a:pt x="18" y="36"/>
                  </a:lnTo>
                  <a:lnTo>
                    <a:pt x="20" y="36"/>
                  </a:lnTo>
                  <a:lnTo>
                    <a:pt x="22" y="36"/>
                  </a:lnTo>
                  <a:lnTo>
                    <a:pt x="24" y="36"/>
                  </a:lnTo>
                  <a:lnTo>
                    <a:pt x="28" y="36"/>
                  </a:lnTo>
                  <a:lnTo>
                    <a:pt x="32" y="34"/>
                  </a:lnTo>
                  <a:lnTo>
                    <a:pt x="28" y="28"/>
                  </a:lnTo>
                  <a:lnTo>
                    <a:pt x="28" y="26"/>
                  </a:lnTo>
                  <a:lnTo>
                    <a:pt x="30" y="26"/>
                  </a:lnTo>
                  <a:lnTo>
                    <a:pt x="32" y="28"/>
                  </a:lnTo>
                  <a:lnTo>
                    <a:pt x="34" y="28"/>
                  </a:lnTo>
                  <a:lnTo>
                    <a:pt x="36" y="28"/>
                  </a:lnTo>
                  <a:lnTo>
                    <a:pt x="34" y="30"/>
                  </a:lnTo>
                  <a:lnTo>
                    <a:pt x="32" y="30"/>
                  </a:lnTo>
                  <a:lnTo>
                    <a:pt x="32" y="32"/>
                  </a:lnTo>
                  <a:lnTo>
                    <a:pt x="32" y="34"/>
                  </a:lnTo>
                  <a:lnTo>
                    <a:pt x="34" y="34"/>
                  </a:lnTo>
                  <a:lnTo>
                    <a:pt x="36" y="30"/>
                  </a:lnTo>
                  <a:lnTo>
                    <a:pt x="38" y="34"/>
                  </a:lnTo>
                  <a:lnTo>
                    <a:pt x="40" y="36"/>
                  </a:lnTo>
                  <a:lnTo>
                    <a:pt x="42" y="36"/>
                  </a:lnTo>
                  <a:lnTo>
                    <a:pt x="48" y="36"/>
                  </a:lnTo>
                  <a:lnTo>
                    <a:pt x="52" y="36"/>
                  </a:lnTo>
                  <a:lnTo>
                    <a:pt x="54" y="34"/>
                  </a:lnTo>
                  <a:close/>
                </a:path>
              </a:pathLst>
            </a:custGeom>
            <a:grpFill/>
            <a:ln w="3175">
              <a:solidFill>
                <a:schemeClr val="bg1"/>
              </a:solidFill>
              <a:round/>
              <a:headEnd/>
              <a:tailEnd/>
            </a:ln>
          </p:spPr>
          <p:txBody>
            <a:bodyPr/>
            <a:lstStyle/>
            <a:p>
              <a:pPr eaLnBrk="0" hangingPunct="0"/>
              <a:endParaRPr lang="en-US" dirty="0"/>
            </a:p>
          </p:txBody>
        </p:sp>
        <p:sp>
          <p:nvSpPr>
            <p:cNvPr id="79" name="Freeform 62"/>
            <p:cNvSpPr>
              <a:spLocks/>
            </p:cNvSpPr>
            <p:nvPr/>
          </p:nvSpPr>
          <p:spPr bwMode="auto">
            <a:xfrm>
              <a:off x="615950" y="4179887"/>
              <a:ext cx="93663" cy="77788"/>
            </a:xfrm>
            <a:custGeom>
              <a:avLst/>
              <a:gdLst>
                <a:gd name="T0" fmla="*/ 26 w 48"/>
                <a:gd name="T1" fmla="*/ 4 h 40"/>
                <a:gd name="T2" fmla="*/ 26 w 48"/>
                <a:gd name="T3" fmla="*/ 4 h 40"/>
                <a:gd name="T4" fmla="*/ 18 w 48"/>
                <a:gd name="T5" fmla="*/ 6 h 40"/>
                <a:gd name="T6" fmla="*/ 14 w 48"/>
                <a:gd name="T7" fmla="*/ 6 h 40"/>
                <a:gd name="T8" fmla="*/ 12 w 48"/>
                <a:gd name="T9" fmla="*/ 8 h 40"/>
                <a:gd name="T10" fmla="*/ 12 w 48"/>
                <a:gd name="T11" fmla="*/ 8 h 40"/>
                <a:gd name="T12" fmla="*/ 10 w 48"/>
                <a:gd name="T13" fmla="*/ 10 h 40"/>
                <a:gd name="T14" fmla="*/ 8 w 48"/>
                <a:gd name="T15" fmla="*/ 10 h 40"/>
                <a:gd name="T16" fmla="*/ 6 w 48"/>
                <a:gd name="T17" fmla="*/ 10 h 40"/>
                <a:gd name="T18" fmla="*/ 4 w 48"/>
                <a:gd name="T19" fmla="*/ 10 h 40"/>
                <a:gd name="T20" fmla="*/ 4 w 48"/>
                <a:gd name="T21" fmla="*/ 10 h 40"/>
                <a:gd name="T22" fmla="*/ 0 w 48"/>
                <a:gd name="T23" fmla="*/ 16 h 40"/>
                <a:gd name="T24" fmla="*/ 0 w 48"/>
                <a:gd name="T25" fmla="*/ 20 h 40"/>
                <a:gd name="T26" fmla="*/ 0 w 48"/>
                <a:gd name="T27" fmla="*/ 24 h 40"/>
                <a:gd name="T28" fmla="*/ 0 w 48"/>
                <a:gd name="T29" fmla="*/ 24 h 40"/>
                <a:gd name="T30" fmla="*/ 2 w 48"/>
                <a:gd name="T31" fmla="*/ 30 h 40"/>
                <a:gd name="T32" fmla="*/ 6 w 48"/>
                <a:gd name="T33" fmla="*/ 32 h 40"/>
                <a:gd name="T34" fmla="*/ 6 w 48"/>
                <a:gd name="T35" fmla="*/ 32 h 40"/>
                <a:gd name="T36" fmla="*/ 8 w 48"/>
                <a:gd name="T37" fmla="*/ 34 h 40"/>
                <a:gd name="T38" fmla="*/ 12 w 48"/>
                <a:gd name="T39" fmla="*/ 34 h 40"/>
                <a:gd name="T40" fmla="*/ 12 w 48"/>
                <a:gd name="T41" fmla="*/ 34 h 40"/>
                <a:gd name="T42" fmla="*/ 14 w 48"/>
                <a:gd name="T43" fmla="*/ 34 h 40"/>
                <a:gd name="T44" fmla="*/ 16 w 48"/>
                <a:gd name="T45" fmla="*/ 36 h 40"/>
                <a:gd name="T46" fmla="*/ 16 w 48"/>
                <a:gd name="T47" fmla="*/ 36 h 40"/>
                <a:gd name="T48" fmla="*/ 20 w 48"/>
                <a:gd name="T49" fmla="*/ 38 h 40"/>
                <a:gd name="T50" fmla="*/ 24 w 48"/>
                <a:gd name="T51" fmla="*/ 38 h 40"/>
                <a:gd name="T52" fmla="*/ 24 w 48"/>
                <a:gd name="T53" fmla="*/ 38 h 40"/>
                <a:gd name="T54" fmla="*/ 30 w 48"/>
                <a:gd name="T55" fmla="*/ 40 h 40"/>
                <a:gd name="T56" fmla="*/ 34 w 48"/>
                <a:gd name="T57" fmla="*/ 40 h 40"/>
                <a:gd name="T58" fmla="*/ 38 w 48"/>
                <a:gd name="T59" fmla="*/ 38 h 40"/>
                <a:gd name="T60" fmla="*/ 38 w 48"/>
                <a:gd name="T61" fmla="*/ 38 h 40"/>
                <a:gd name="T62" fmla="*/ 40 w 48"/>
                <a:gd name="T63" fmla="*/ 36 h 40"/>
                <a:gd name="T64" fmla="*/ 42 w 48"/>
                <a:gd name="T65" fmla="*/ 34 h 40"/>
                <a:gd name="T66" fmla="*/ 42 w 48"/>
                <a:gd name="T67" fmla="*/ 34 h 40"/>
                <a:gd name="T68" fmla="*/ 44 w 48"/>
                <a:gd name="T69" fmla="*/ 32 h 40"/>
                <a:gd name="T70" fmla="*/ 46 w 48"/>
                <a:gd name="T71" fmla="*/ 28 h 40"/>
                <a:gd name="T72" fmla="*/ 46 w 48"/>
                <a:gd name="T73" fmla="*/ 28 h 40"/>
                <a:gd name="T74" fmla="*/ 46 w 48"/>
                <a:gd name="T75" fmla="*/ 24 h 40"/>
                <a:gd name="T76" fmla="*/ 46 w 48"/>
                <a:gd name="T77" fmla="*/ 24 h 40"/>
                <a:gd name="T78" fmla="*/ 46 w 48"/>
                <a:gd name="T79" fmla="*/ 22 h 40"/>
                <a:gd name="T80" fmla="*/ 46 w 48"/>
                <a:gd name="T81" fmla="*/ 22 h 40"/>
                <a:gd name="T82" fmla="*/ 46 w 48"/>
                <a:gd name="T83" fmla="*/ 18 h 40"/>
                <a:gd name="T84" fmla="*/ 46 w 48"/>
                <a:gd name="T85" fmla="*/ 16 h 40"/>
                <a:gd name="T86" fmla="*/ 46 w 48"/>
                <a:gd name="T87" fmla="*/ 16 h 40"/>
                <a:gd name="T88" fmla="*/ 48 w 48"/>
                <a:gd name="T89" fmla="*/ 12 h 40"/>
                <a:gd name="T90" fmla="*/ 46 w 48"/>
                <a:gd name="T91" fmla="*/ 10 h 40"/>
                <a:gd name="T92" fmla="*/ 46 w 48"/>
                <a:gd name="T93" fmla="*/ 10 h 40"/>
                <a:gd name="T94" fmla="*/ 44 w 48"/>
                <a:gd name="T95" fmla="*/ 8 h 40"/>
                <a:gd name="T96" fmla="*/ 42 w 48"/>
                <a:gd name="T97" fmla="*/ 4 h 40"/>
                <a:gd name="T98" fmla="*/ 42 w 48"/>
                <a:gd name="T99" fmla="*/ 4 h 40"/>
                <a:gd name="T100" fmla="*/ 42 w 48"/>
                <a:gd name="T101" fmla="*/ 2 h 40"/>
                <a:gd name="T102" fmla="*/ 40 w 48"/>
                <a:gd name="T103" fmla="*/ 2 h 40"/>
                <a:gd name="T104" fmla="*/ 32 w 48"/>
                <a:gd name="T105" fmla="*/ 0 h 40"/>
                <a:gd name="T106" fmla="*/ 32 w 48"/>
                <a:gd name="T107" fmla="*/ 0 h 40"/>
                <a:gd name="T108" fmla="*/ 28 w 48"/>
                <a:gd name="T109" fmla="*/ 4 h 40"/>
                <a:gd name="T110" fmla="*/ 26 w 48"/>
                <a:gd name="T111" fmla="*/ 4 h 40"/>
                <a:gd name="T112" fmla="*/ 26 w 48"/>
                <a:gd name="T113" fmla="*/ 4 h 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8"/>
                <a:gd name="T172" fmla="*/ 0 h 40"/>
                <a:gd name="T173" fmla="*/ 48 w 48"/>
                <a:gd name="T174" fmla="*/ 40 h 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8" h="40">
                  <a:moveTo>
                    <a:pt x="26" y="4"/>
                  </a:moveTo>
                  <a:lnTo>
                    <a:pt x="26" y="4"/>
                  </a:lnTo>
                  <a:lnTo>
                    <a:pt x="18" y="6"/>
                  </a:lnTo>
                  <a:lnTo>
                    <a:pt x="14" y="6"/>
                  </a:lnTo>
                  <a:lnTo>
                    <a:pt x="12" y="8"/>
                  </a:lnTo>
                  <a:lnTo>
                    <a:pt x="10" y="10"/>
                  </a:lnTo>
                  <a:lnTo>
                    <a:pt x="8" y="10"/>
                  </a:lnTo>
                  <a:lnTo>
                    <a:pt x="6" y="10"/>
                  </a:lnTo>
                  <a:lnTo>
                    <a:pt x="4" y="10"/>
                  </a:lnTo>
                  <a:lnTo>
                    <a:pt x="0" y="16"/>
                  </a:lnTo>
                  <a:lnTo>
                    <a:pt x="0" y="20"/>
                  </a:lnTo>
                  <a:lnTo>
                    <a:pt x="0" y="24"/>
                  </a:lnTo>
                  <a:lnTo>
                    <a:pt x="2" y="30"/>
                  </a:lnTo>
                  <a:lnTo>
                    <a:pt x="6" y="32"/>
                  </a:lnTo>
                  <a:lnTo>
                    <a:pt x="8" y="34"/>
                  </a:lnTo>
                  <a:lnTo>
                    <a:pt x="12" y="34"/>
                  </a:lnTo>
                  <a:lnTo>
                    <a:pt x="14" y="34"/>
                  </a:lnTo>
                  <a:lnTo>
                    <a:pt x="16" y="36"/>
                  </a:lnTo>
                  <a:lnTo>
                    <a:pt x="20" y="38"/>
                  </a:lnTo>
                  <a:lnTo>
                    <a:pt x="24" y="38"/>
                  </a:lnTo>
                  <a:lnTo>
                    <a:pt x="30" y="40"/>
                  </a:lnTo>
                  <a:lnTo>
                    <a:pt x="34" y="40"/>
                  </a:lnTo>
                  <a:lnTo>
                    <a:pt x="38" y="38"/>
                  </a:lnTo>
                  <a:lnTo>
                    <a:pt x="40" y="36"/>
                  </a:lnTo>
                  <a:lnTo>
                    <a:pt x="42" y="34"/>
                  </a:lnTo>
                  <a:lnTo>
                    <a:pt x="44" y="32"/>
                  </a:lnTo>
                  <a:lnTo>
                    <a:pt x="46" y="28"/>
                  </a:lnTo>
                  <a:lnTo>
                    <a:pt x="46" y="24"/>
                  </a:lnTo>
                  <a:lnTo>
                    <a:pt x="46" y="22"/>
                  </a:lnTo>
                  <a:lnTo>
                    <a:pt x="46" y="18"/>
                  </a:lnTo>
                  <a:lnTo>
                    <a:pt x="46" y="16"/>
                  </a:lnTo>
                  <a:lnTo>
                    <a:pt x="48" y="12"/>
                  </a:lnTo>
                  <a:lnTo>
                    <a:pt x="46" y="10"/>
                  </a:lnTo>
                  <a:lnTo>
                    <a:pt x="44" y="8"/>
                  </a:lnTo>
                  <a:lnTo>
                    <a:pt x="42" y="4"/>
                  </a:lnTo>
                  <a:lnTo>
                    <a:pt x="42" y="2"/>
                  </a:lnTo>
                  <a:lnTo>
                    <a:pt x="40" y="2"/>
                  </a:lnTo>
                  <a:lnTo>
                    <a:pt x="32" y="0"/>
                  </a:lnTo>
                  <a:lnTo>
                    <a:pt x="28" y="4"/>
                  </a:lnTo>
                  <a:lnTo>
                    <a:pt x="26" y="4"/>
                  </a:lnTo>
                  <a:close/>
                </a:path>
              </a:pathLst>
            </a:custGeom>
            <a:grpFill/>
            <a:ln w="3175">
              <a:solidFill>
                <a:schemeClr val="bg1"/>
              </a:solidFill>
              <a:round/>
              <a:headEnd/>
              <a:tailEnd/>
            </a:ln>
          </p:spPr>
          <p:txBody>
            <a:bodyPr/>
            <a:lstStyle/>
            <a:p>
              <a:pPr eaLnBrk="0" hangingPunct="0"/>
              <a:endParaRPr lang="en-US" dirty="0"/>
            </a:p>
          </p:txBody>
        </p:sp>
        <p:sp>
          <p:nvSpPr>
            <p:cNvPr id="80" name="Freeform 63"/>
            <p:cNvSpPr>
              <a:spLocks/>
            </p:cNvSpPr>
            <p:nvPr/>
          </p:nvSpPr>
          <p:spPr bwMode="auto">
            <a:xfrm>
              <a:off x="554038" y="4241800"/>
              <a:ext cx="26987" cy="49212"/>
            </a:xfrm>
            <a:custGeom>
              <a:avLst/>
              <a:gdLst>
                <a:gd name="T0" fmla="*/ 6 w 14"/>
                <a:gd name="T1" fmla="*/ 0 h 26"/>
                <a:gd name="T2" fmla="*/ 6 w 14"/>
                <a:gd name="T3" fmla="*/ 0 h 26"/>
                <a:gd name="T4" fmla="*/ 6 w 14"/>
                <a:gd name="T5" fmla="*/ 0 h 26"/>
                <a:gd name="T6" fmla="*/ 4 w 14"/>
                <a:gd name="T7" fmla="*/ 0 h 26"/>
                <a:gd name="T8" fmla="*/ 2 w 14"/>
                <a:gd name="T9" fmla="*/ 4 h 26"/>
                <a:gd name="T10" fmla="*/ 2 w 14"/>
                <a:gd name="T11" fmla="*/ 4 h 26"/>
                <a:gd name="T12" fmla="*/ 0 w 14"/>
                <a:gd name="T13" fmla="*/ 8 h 26"/>
                <a:gd name="T14" fmla="*/ 0 w 14"/>
                <a:gd name="T15" fmla="*/ 12 h 26"/>
                <a:gd name="T16" fmla="*/ 0 w 14"/>
                <a:gd name="T17" fmla="*/ 12 h 26"/>
                <a:gd name="T18" fmla="*/ 4 w 14"/>
                <a:gd name="T19" fmla="*/ 24 h 26"/>
                <a:gd name="T20" fmla="*/ 4 w 14"/>
                <a:gd name="T21" fmla="*/ 24 h 26"/>
                <a:gd name="T22" fmla="*/ 6 w 14"/>
                <a:gd name="T23" fmla="*/ 26 h 26"/>
                <a:gd name="T24" fmla="*/ 6 w 14"/>
                <a:gd name="T25" fmla="*/ 26 h 26"/>
                <a:gd name="T26" fmla="*/ 6 w 14"/>
                <a:gd name="T27" fmla="*/ 24 h 26"/>
                <a:gd name="T28" fmla="*/ 6 w 14"/>
                <a:gd name="T29" fmla="*/ 24 h 26"/>
                <a:gd name="T30" fmla="*/ 6 w 14"/>
                <a:gd name="T31" fmla="*/ 20 h 26"/>
                <a:gd name="T32" fmla="*/ 8 w 14"/>
                <a:gd name="T33" fmla="*/ 18 h 26"/>
                <a:gd name="T34" fmla="*/ 8 w 14"/>
                <a:gd name="T35" fmla="*/ 18 h 26"/>
                <a:gd name="T36" fmla="*/ 10 w 14"/>
                <a:gd name="T37" fmla="*/ 16 h 26"/>
                <a:gd name="T38" fmla="*/ 10 w 14"/>
                <a:gd name="T39" fmla="*/ 14 h 26"/>
                <a:gd name="T40" fmla="*/ 10 w 14"/>
                <a:gd name="T41" fmla="*/ 14 h 26"/>
                <a:gd name="T42" fmla="*/ 10 w 14"/>
                <a:gd name="T43" fmla="*/ 12 h 26"/>
                <a:gd name="T44" fmla="*/ 8 w 14"/>
                <a:gd name="T45" fmla="*/ 10 h 26"/>
                <a:gd name="T46" fmla="*/ 8 w 14"/>
                <a:gd name="T47" fmla="*/ 10 h 26"/>
                <a:gd name="T48" fmla="*/ 10 w 14"/>
                <a:gd name="T49" fmla="*/ 8 h 26"/>
                <a:gd name="T50" fmla="*/ 12 w 14"/>
                <a:gd name="T51" fmla="*/ 8 h 26"/>
                <a:gd name="T52" fmla="*/ 14 w 14"/>
                <a:gd name="T53" fmla="*/ 6 h 26"/>
                <a:gd name="T54" fmla="*/ 14 w 14"/>
                <a:gd name="T55" fmla="*/ 6 h 26"/>
                <a:gd name="T56" fmla="*/ 12 w 14"/>
                <a:gd name="T57" fmla="*/ 4 h 26"/>
                <a:gd name="T58" fmla="*/ 10 w 14"/>
                <a:gd name="T59" fmla="*/ 2 h 26"/>
                <a:gd name="T60" fmla="*/ 10 w 14"/>
                <a:gd name="T61" fmla="*/ 2 h 26"/>
                <a:gd name="T62" fmla="*/ 8 w 14"/>
                <a:gd name="T63" fmla="*/ 2 h 26"/>
                <a:gd name="T64" fmla="*/ 6 w 14"/>
                <a:gd name="T65" fmla="*/ 0 h 26"/>
                <a:gd name="T66" fmla="*/ 6 w 14"/>
                <a:gd name="T67" fmla="*/ 0 h 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
                <a:gd name="T103" fmla="*/ 0 h 26"/>
                <a:gd name="T104" fmla="*/ 14 w 14"/>
                <a:gd name="T105" fmla="*/ 26 h 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 h="26">
                  <a:moveTo>
                    <a:pt x="6" y="0"/>
                  </a:moveTo>
                  <a:lnTo>
                    <a:pt x="6" y="0"/>
                  </a:lnTo>
                  <a:lnTo>
                    <a:pt x="4" y="0"/>
                  </a:lnTo>
                  <a:lnTo>
                    <a:pt x="2" y="4"/>
                  </a:lnTo>
                  <a:lnTo>
                    <a:pt x="0" y="8"/>
                  </a:lnTo>
                  <a:lnTo>
                    <a:pt x="0" y="12"/>
                  </a:lnTo>
                  <a:lnTo>
                    <a:pt x="4" y="24"/>
                  </a:lnTo>
                  <a:lnTo>
                    <a:pt x="6" y="26"/>
                  </a:lnTo>
                  <a:lnTo>
                    <a:pt x="6" y="24"/>
                  </a:lnTo>
                  <a:lnTo>
                    <a:pt x="6" y="20"/>
                  </a:lnTo>
                  <a:lnTo>
                    <a:pt x="8" y="18"/>
                  </a:lnTo>
                  <a:lnTo>
                    <a:pt x="10" y="16"/>
                  </a:lnTo>
                  <a:lnTo>
                    <a:pt x="10" y="14"/>
                  </a:lnTo>
                  <a:lnTo>
                    <a:pt x="10" y="12"/>
                  </a:lnTo>
                  <a:lnTo>
                    <a:pt x="8" y="10"/>
                  </a:lnTo>
                  <a:lnTo>
                    <a:pt x="10" y="8"/>
                  </a:lnTo>
                  <a:lnTo>
                    <a:pt x="12" y="8"/>
                  </a:lnTo>
                  <a:lnTo>
                    <a:pt x="14" y="6"/>
                  </a:lnTo>
                  <a:lnTo>
                    <a:pt x="12" y="4"/>
                  </a:lnTo>
                  <a:lnTo>
                    <a:pt x="10" y="2"/>
                  </a:lnTo>
                  <a:lnTo>
                    <a:pt x="8" y="2"/>
                  </a:lnTo>
                  <a:lnTo>
                    <a:pt x="6" y="0"/>
                  </a:lnTo>
                  <a:close/>
                </a:path>
              </a:pathLst>
            </a:custGeom>
            <a:grpFill/>
            <a:ln w="3175">
              <a:solidFill>
                <a:schemeClr val="bg1"/>
              </a:solidFill>
              <a:round/>
              <a:headEnd/>
              <a:tailEnd/>
            </a:ln>
          </p:spPr>
          <p:txBody>
            <a:bodyPr/>
            <a:lstStyle/>
            <a:p>
              <a:pPr eaLnBrk="0" hangingPunct="0"/>
              <a:endParaRPr lang="en-US" dirty="0"/>
            </a:p>
          </p:txBody>
        </p:sp>
      </p:grpSp>
      <p:sp>
        <p:nvSpPr>
          <p:cNvPr id="2" name="Slide Number Placeholder 1"/>
          <p:cNvSpPr>
            <a:spLocks noGrp="1"/>
          </p:cNvSpPr>
          <p:nvPr>
            <p:ph type="sldNum" sz="quarter" idx="10"/>
          </p:nvPr>
        </p:nvSpPr>
        <p:spPr/>
        <p:txBody>
          <a:bodyPr/>
          <a:lstStyle/>
          <a:p>
            <a:pPr>
              <a:defRPr/>
            </a:pPr>
            <a:fld id="{CCDA4A25-B21E-4392-818F-44B42292F34F}" type="slidenum">
              <a:rPr lang="en-US" smtClean="0"/>
              <a:pPr>
                <a:defRPr/>
              </a:pPr>
              <a:t>8</a:t>
            </a:fld>
            <a:endParaRPr lang="en-US"/>
          </a:p>
        </p:txBody>
      </p:sp>
      <p:sp>
        <p:nvSpPr>
          <p:cNvPr id="6" name="5-Point Star 5"/>
          <p:cNvSpPr/>
          <p:nvPr/>
        </p:nvSpPr>
        <p:spPr bwMode="auto">
          <a:xfrm>
            <a:off x="5367349" y="2812608"/>
            <a:ext cx="128877" cy="128877"/>
          </a:xfrm>
          <a:prstGeom prst="star5">
            <a:avLst/>
          </a:prstGeom>
          <a:solidFill>
            <a:schemeClr val="accent2"/>
          </a:solidFill>
          <a:ln w="9525" cap="flat" cmpd="sng" algn="ctr">
            <a:solidFill>
              <a:schemeClr val="bg1"/>
            </a:solidFill>
            <a:prstDash val="solid"/>
            <a:round/>
            <a:headEnd type="none" w="med" len="med"/>
            <a:tailEnd type="none" w="med" len="med"/>
          </a:ln>
          <a:effec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82" name="Oval 81"/>
          <p:cNvSpPr/>
          <p:nvPr/>
        </p:nvSpPr>
        <p:spPr>
          <a:xfrm>
            <a:off x="568060" y="5020363"/>
            <a:ext cx="240070" cy="228600"/>
          </a:xfrm>
          <a:prstGeom prst="ellipse">
            <a:avLst/>
          </a:prstGeom>
          <a:solidFill>
            <a:srgbClr val="8CBE4F"/>
          </a:solidFill>
          <a:ln w="9525" cap="flat" cmpd="sng" algn="ctr">
            <a:noFill/>
            <a:prstDash val="solid"/>
          </a:ln>
          <a:effectLst/>
        </p:spPr>
        <p:txBody>
          <a:bodyPr rtlCol="0" anchor="ctr"/>
          <a:lstStyle/>
          <a:p>
            <a:pPr algn="ctr" fontAlgn="auto">
              <a:spcBef>
                <a:spcPts val="0"/>
              </a:spcBef>
              <a:spcAft>
                <a:spcPts val="0"/>
              </a:spcAft>
              <a:defRPr/>
            </a:pPr>
            <a:endParaRPr lang="en-US" sz="1800" kern="0" dirty="0">
              <a:solidFill>
                <a:sysClr val="window" lastClr="FFFFFF"/>
              </a:solidFill>
              <a:latin typeface="Calibri"/>
            </a:endParaRPr>
          </a:p>
        </p:txBody>
      </p:sp>
      <p:sp>
        <p:nvSpPr>
          <p:cNvPr id="83" name="Oval 82"/>
          <p:cNvSpPr/>
          <p:nvPr/>
        </p:nvSpPr>
        <p:spPr>
          <a:xfrm>
            <a:off x="568060" y="5425503"/>
            <a:ext cx="240070" cy="228600"/>
          </a:xfrm>
          <a:prstGeom prst="ellipse">
            <a:avLst/>
          </a:prstGeom>
          <a:solidFill>
            <a:srgbClr val="25AFD1"/>
          </a:solidFill>
          <a:ln w="9525" cap="flat" cmpd="sng" algn="ctr">
            <a:noFill/>
            <a:prstDash val="solid"/>
          </a:ln>
          <a:effectLst/>
        </p:spPr>
        <p:txBody>
          <a:bodyPr rtlCol="0" anchor="ctr"/>
          <a:lstStyle/>
          <a:p>
            <a:pPr algn="ctr" fontAlgn="auto">
              <a:spcBef>
                <a:spcPts val="0"/>
              </a:spcBef>
              <a:spcAft>
                <a:spcPts val="0"/>
              </a:spcAft>
              <a:defRPr/>
            </a:pPr>
            <a:endParaRPr lang="en-US" sz="1800" kern="0" dirty="0">
              <a:solidFill>
                <a:sysClr val="window" lastClr="FFFFFF"/>
              </a:solidFill>
              <a:latin typeface="Calibri"/>
            </a:endParaRPr>
          </a:p>
        </p:txBody>
      </p:sp>
      <p:sp>
        <p:nvSpPr>
          <p:cNvPr id="84" name="Oval 83"/>
          <p:cNvSpPr/>
          <p:nvPr/>
        </p:nvSpPr>
        <p:spPr>
          <a:xfrm>
            <a:off x="568060" y="5830643"/>
            <a:ext cx="240070" cy="228600"/>
          </a:xfrm>
          <a:prstGeom prst="ellipse">
            <a:avLst/>
          </a:prstGeom>
          <a:solidFill>
            <a:srgbClr val="5761A8"/>
          </a:solidFill>
          <a:ln w="9525" cap="flat" cmpd="sng" algn="ctr">
            <a:noFill/>
            <a:prstDash val="solid"/>
          </a:ln>
          <a:effectLst/>
        </p:spPr>
        <p:txBody>
          <a:bodyPr rtlCol="0" anchor="ctr"/>
          <a:lstStyle/>
          <a:p>
            <a:pPr algn="ctr" fontAlgn="auto">
              <a:spcBef>
                <a:spcPts val="0"/>
              </a:spcBef>
              <a:spcAft>
                <a:spcPts val="0"/>
              </a:spcAft>
              <a:defRPr/>
            </a:pPr>
            <a:endParaRPr lang="en-US" sz="1800" kern="0" dirty="0">
              <a:solidFill>
                <a:sysClr val="window" lastClr="FFFFFF"/>
              </a:solidFill>
              <a:latin typeface="Calibri"/>
            </a:endParaRPr>
          </a:p>
        </p:txBody>
      </p:sp>
      <p:sp>
        <p:nvSpPr>
          <p:cNvPr id="85" name="TextBox 84"/>
          <p:cNvSpPr txBox="1"/>
          <p:nvPr/>
        </p:nvSpPr>
        <p:spPr>
          <a:xfrm>
            <a:off x="832439" y="4935293"/>
            <a:ext cx="2493614" cy="400110"/>
          </a:xfrm>
          <a:prstGeom prst="rect">
            <a:avLst/>
          </a:prstGeom>
          <a:noFill/>
        </p:spPr>
        <p:txBody>
          <a:bodyPr wrap="square" rtlCol="0">
            <a:spAutoFit/>
          </a:bodyPr>
          <a:lstStyle/>
          <a:p>
            <a:pPr fontAlgn="auto">
              <a:spcBef>
                <a:spcPts val="0"/>
              </a:spcBef>
              <a:spcAft>
                <a:spcPts val="0"/>
              </a:spcAft>
              <a:defRPr/>
            </a:pPr>
            <a:r>
              <a:rPr lang="en-US" sz="1000" kern="0" dirty="0" smtClean="0">
                <a:cs typeface="Arial" panose="020B0604020202020204" pitchFamily="34" charset="0"/>
              </a:rPr>
              <a:t>Federally Facilitated Marketplace States:</a:t>
            </a:r>
          </a:p>
          <a:p>
            <a:pPr fontAlgn="auto">
              <a:spcBef>
                <a:spcPts val="0"/>
              </a:spcBef>
              <a:spcAft>
                <a:spcPts val="0"/>
              </a:spcAft>
              <a:defRPr/>
            </a:pPr>
            <a:r>
              <a:rPr lang="en-US" sz="1000" kern="0" dirty="0" smtClean="0">
                <a:cs typeface="Arial" panose="020B0604020202020204" pitchFamily="34" charset="0"/>
              </a:rPr>
              <a:t>Phone and online enrollment</a:t>
            </a:r>
            <a:endParaRPr lang="en-US" sz="1000" kern="0" dirty="0">
              <a:cs typeface="Arial" panose="020B0604020202020204" pitchFamily="34" charset="0"/>
            </a:endParaRPr>
          </a:p>
        </p:txBody>
      </p:sp>
      <p:sp>
        <p:nvSpPr>
          <p:cNvPr id="86" name="TextBox 85"/>
          <p:cNvSpPr txBox="1"/>
          <p:nvPr/>
        </p:nvSpPr>
        <p:spPr>
          <a:xfrm>
            <a:off x="832440" y="5344868"/>
            <a:ext cx="2493614" cy="400110"/>
          </a:xfrm>
          <a:prstGeom prst="rect">
            <a:avLst/>
          </a:prstGeom>
          <a:noFill/>
        </p:spPr>
        <p:txBody>
          <a:bodyPr wrap="square" rtlCol="0">
            <a:spAutoFit/>
          </a:bodyPr>
          <a:lstStyle/>
          <a:p>
            <a:pPr fontAlgn="auto">
              <a:spcBef>
                <a:spcPts val="0"/>
              </a:spcBef>
              <a:spcAft>
                <a:spcPts val="0"/>
              </a:spcAft>
              <a:defRPr/>
            </a:pPr>
            <a:r>
              <a:rPr lang="en-US" sz="1000" kern="0" dirty="0" smtClean="0">
                <a:cs typeface="Arial" panose="020B0604020202020204" pitchFamily="34" charset="0"/>
              </a:rPr>
              <a:t>State-Based Marketplaces: </a:t>
            </a:r>
          </a:p>
          <a:p>
            <a:pPr fontAlgn="auto">
              <a:spcBef>
                <a:spcPts val="0"/>
              </a:spcBef>
              <a:spcAft>
                <a:spcPts val="0"/>
              </a:spcAft>
              <a:defRPr/>
            </a:pPr>
            <a:r>
              <a:rPr lang="en-US" sz="1000" kern="0" dirty="0" smtClean="0">
                <a:cs typeface="Arial" panose="020B0604020202020204" pitchFamily="34" charset="0"/>
              </a:rPr>
              <a:t>Phone enrollment</a:t>
            </a:r>
            <a:endParaRPr lang="en-US" sz="1000" kern="0" dirty="0">
              <a:cs typeface="Arial" panose="020B0604020202020204" pitchFamily="34" charset="0"/>
            </a:endParaRPr>
          </a:p>
        </p:txBody>
      </p:sp>
      <p:sp>
        <p:nvSpPr>
          <p:cNvPr id="87" name="TextBox 86"/>
          <p:cNvSpPr txBox="1"/>
          <p:nvPr/>
        </p:nvSpPr>
        <p:spPr>
          <a:xfrm>
            <a:off x="832439" y="5808231"/>
            <a:ext cx="2112241" cy="246221"/>
          </a:xfrm>
          <a:prstGeom prst="rect">
            <a:avLst/>
          </a:prstGeom>
          <a:noFill/>
        </p:spPr>
        <p:txBody>
          <a:bodyPr wrap="square" rtlCol="0">
            <a:spAutoFit/>
          </a:bodyPr>
          <a:lstStyle/>
          <a:p>
            <a:pPr fontAlgn="auto">
              <a:spcBef>
                <a:spcPts val="0"/>
              </a:spcBef>
              <a:spcAft>
                <a:spcPts val="0"/>
              </a:spcAft>
              <a:defRPr/>
            </a:pPr>
            <a:r>
              <a:rPr lang="en-US" sz="1000" kern="0" dirty="0" smtClean="0">
                <a:cs typeface="Arial" panose="020B0604020202020204" pitchFamily="34" charset="0"/>
              </a:rPr>
              <a:t>Referral States </a:t>
            </a:r>
            <a:endParaRPr lang="en-US" sz="1000" kern="0" dirty="0">
              <a:cs typeface="Arial" panose="020B0604020202020204" pitchFamily="34" charset="0"/>
            </a:endParaRPr>
          </a:p>
        </p:txBody>
      </p:sp>
      <p:sp>
        <p:nvSpPr>
          <p:cNvPr id="88" name="Rectangle 87"/>
          <p:cNvSpPr/>
          <p:nvPr/>
        </p:nvSpPr>
        <p:spPr bwMode="auto">
          <a:xfrm>
            <a:off x="500886" y="4863915"/>
            <a:ext cx="2825167" cy="1260660"/>
          </a:xfrm>
          <a:prstGeom prst="rect">
            <a:avLst/>
          </a:prstGeom>
          <a:noFill/>
          <a:ln w="9525" cap="flat" cmpd="sng" algn="ctr">
            <a:solidFill>
              <a:schemeClr val="bg2"/>
            </a:solidFill>
            <a:prstDash val="solid"/>
            <a:round/>
            <a:headEnd type="none" w="med" len="med"/>
            <a:tailEnd type="none" w="med" len="med"/>
          </a:ln>
          <a:effec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128511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10.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11.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12.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13.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14.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15.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16.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17.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18.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19.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2.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0"/>
  <p:tag name="MMCOA_FONTSIZE_S" val="14"/>
  <p:tag name="MMCOA_FONTSIZE_T" val="14"/>
  <p:tag name="MMCOA_POSITION_L" val="35.875;100.625;392.75;684"/>
  <p:tag name="MMCOA_POSITION_M" val="35.875;100.625;392.75;684"/>
  <p:tag name="MMCOA_POSITION_S" val="35.875;100.625;392.75;684"/>
  <p:tag name="MMCOA_POSITION_T" val="35.875;100.625;392.75;684"/>
  <p:tag name="MMCOA_HIDEONCOLOUR" val="N"/>
  <p:tag name="MMCOA_HIDEONWHITE" val="N"/>
  <p:tag name="MMCOA_HIDEONBALLROOM" val="N"/>
  <p:tag name="MMCOA_HIDEONCLASSIC" val="N"/>
  <p:tag name="MMCOA_HIDEONTEXT" val="N"/>
  <p:tag name="MMCOA_HIDEONECO" val="N"/>
</p:tagLst>
</file>

<file path=ppt/tags/tag20.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21.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22.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23.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24.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25.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26.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27.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28.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29.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CANACTASDIVIDER" val="N"/>
  <p:tag name="MMCOA_PROMPTCOLOUR" val="N"/>
  <p:tag name="MMCOA_TRANSPARENT" val="False"/>
  <p:tag name="MMC_SLIDETYPE" val="Cover"/>
</p:tagLst>
</file>

<file path=ppt/tags/tag3.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30.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Lst>
</file>

<file path=ppt/tags/tag31.xml><?xml version="1.0" encoding="utf-8"?>
<p:tagLst xmlns:a="http://schemas.openxmlformats.org/drawingml/2006/main" xmlns:r="http://schemas.openxmlformats.org/officeDocument/2006/relationships" xmlns:p="http://schemas.openxmlformats.org/presentationml/2006/main">
  <p:tag name="MMCOA_DISPLAYMASTERSHAPES" val="N"/>
  <p:tag name="MMCOA_FOLLOWMASTERBACKGROUND" val="N"/>
  <p:tag name="MMCOA_FORCESCHEME" val="N"/>
  <p:tag name="MMCOA_CANACTASDIVIDER" val="N"/>
  <p:tag name="MMCOA_PROMPTCOLOUR" val="N"/>
</p:tagLst>
</file>

<file path=ppt/tags/tag32.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8"/>
  <p:tag name="MMCOA_FONTSIZE_M" val="8"/>
  <p:tag name="MMCOA_FONTSIZE_S" val="8"/>
  <p:tag name="MMCOA_FONTSIZE_T" val="8"/>
  <p:tag name="MMCOA_POSITION_L" val="36.375;484.5;9.625;683.5"/>
  <p:tag name="MMCOA_POSITION_M" val="36.375;484.5;9.625;683.5"/>
  <p:tag name="MMCOA_POSITION_S" val="36.375;484.5;9.625;683.5"/>
  <p:tag name="MMCOA_POSITION_T" val="36.375;484.5;9.625;683.5"/>
  <p:tag name="MMCOA_HIDEONCOLOUR" val="N"/>
  <p:tag name="MMCOA_HIDEONWHITE" val="N"/>
  <p:tag name="MMCOA_HIDEONBALLROOM" val="N"/>
  <p:tag name="MMCOA_HIDEONCLASSIC" val="N"/>
  <p:tag name="MMCOA_HIDEONTEXT" val="N"/>
  <p:tag name="MMCOA_HIDEONECO" val="N"/>
</p:tagLst>
</file>

<file path=ppt/tags/tag4.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5.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6.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7.xml><?xml version="1.0" encoding="utf-8"?>
<p:tagLst xmlns:a="http://schemas.openxmlformats.org/drawingml/2006/main" xmlns:r="http://schemas.openxmlformats.org/officeDocument/2006/relationships" xmlns:p="http://schemas.openxmlformats.org/presentationml/2006/main">
  <p:tag name="MMC_COVERDESIGN" val="&lt;?xml version=&quot;1.0&quot; encoding=&quot;utf-16&quot;?&gt;&#10;&lt;ImageControl xmlns:xsi=&quot;http://www.w3.org/2001/XMLSchema-instance&quot; xmlns:xsd=&quot;http://www.w3.org/2001/XMLSchema&quot;&gt;&#10;  &lt;TypeOfImage&gt;SolidColour&lt;/TypeOfImage&gt;&#10;  &lt;ThumbNailFile&gt;D:\Documents and Settings\e-Working-4\Local Settings\Application Data\MMC\ILM\Recent\T0D1000003.jpg&lt;/ThumbNailFile&gt;&#10;  &lt;Usage&gt;PowerPointTitle&lt;/Usage&gt;&#10;  &lt;PaletteName&gt;Sapphire&lt;/PaletteName&gt;&#10;  &lt;Design&gt;&#10;    &lt;FocalNumber&gt;1&lt;/FocalNumber&gt;&#10;    &lt;Facets&gt;&#10;      &lt;SideOfTick&gt;Left&lt;/SideOfTick&gt;&#10;      &lt;TickPosition&gt;&#10;        &lt;X&gt;0&lt;/X&gt;&#10;        &lt;Y&gt;1&lt;/Y&gt;&#10;      &lt;/TickPosition&gt;&#10;      &lt;EndTickPosition&gt;&#10;        &lt;X&gt;0&lt;/X&gt;&#10;        &lt;Y&gt;0&lt;/Y&gt;&#10;      &lt;/EndTickPosition&gt;&#10;      &lt;FacetNumber&gt;0&lt;/FacetNumber&gt;&#10;      &lt;Brightness&gt;0&lt;/Brightness&gt;&#10;      &lt;Colour&gt;#A6E2EF&lt;/Colour&gt;&#10;      &lt;ColourNumber&gt;3&lt;/ColourNumber&gt;&#10;    &lt;/Facets&gt;&#10;    &lt;Facets&gt;&#10;      &lt;SideOfTick&gt;Bottom&lt;/SideOfTick&gt;&#10;      &lt;TickPosition&gt;&#10;        &lt;X&gt;1&lt;/X&gt;&#10;        &lt;Y&gt;10&lt;/Y&gt;&#10;      &lt;/TickPosition&gt;&#10;      &lt;EndTickPosition&gt;&#10;        &lt;X&gt;0&lt;/X&gt;&#10;        &lt;Y&gt;0&lt;/Y&gt;&#10;      &lt;/EndTickPosition&gt;&#10;      &lt;FacetNumber&gt;1&lt;/FacetNumber&gt;&#10;      &lt;Brightness&gt;0&lt;/Brightness&gt;&#10;      &lt;Colour&gt;#00A8C8&lt;/Colour&gt;&#10;      &lt;ColourNumber&gt;2&lt;/ColourNumber&gt;&#10;    &lt;/Facets&gt;&#10;    &lt;Facets&gt;&#10;      &lt;SideOfTick&gt;Bottom&lt;/SideOfTick&gt;&#10;      &lt;TickPosition&gt;&#10;        &lt;X&gt;19&lt;/X&gt;&#10;        &lt;Y&gt;10&lt;/Y&gt;&#10;      &lt;/TickPosition&gt;&#10;      &lt;EndTickPosition&gt;&#10;        &lt;X&gt;0&lt;/X&gt;&#10;        &lt;Y&gt;0&lt;/Y&gt;&#10;      &lt;/EndTickPosition&gt;&#10;      &lt;FacetNumber&gt;2&lt;/FacetNumber&gt;&#10;      &lt;Brightness&gt;0&lt;/Brightness&gt;&#10;      &lt;Colour&gt;#002C77&lt;/Colour&gt;&#10;      &lt;ColourNumber&gt;0&lt;/ColourNumber&gt;&#10;    &lt;/Facets&gt;&#10;    &lt;Facets&gt;&#10;      &lt;SideOfTick&gt;Right&lt;/SideOfTick&gt;&#10;      &lt;TickPosition&gt;&#10;        &lt;X&gt;21&lt;/X&gt;&#10;        &lt;Y&gt;4&lt;/Y&gt;&#10;      &lt;/TickPosition&gt;&#10;      &lt;EndTickPosition&gt;&#10;        &lt;X&gt;0&lt;/X&gt;&#10;        &lt;Y&gt;0&lt;/Y&gt;&#10;      &lt;/EndTickPosition&gt;&#10;      &lt;FacetNumber&gt;3&lt;/FacetNumber&gt;&#10;      &lt;Brightness&gt;0&lt;/Brightness&gt;&#10;      &lt;Colour&gt;#002C77&lt;/Colour&gt;&#10;      &lt;ColourNumber&gt;0&lt;/ColourNumber&gt;&#10;    &lt;/Facets&gt;&#10;    &lt;SectionColour /&gt;&#10;    &lt;SectionColourNumber&gt;0&lt;/SectionColourNumber&gt;&#10;    &lt;SectionBrightness&gt;0&lt;/SectionBrightness&gt;&#10;  &lt;/Design&gt;&#10;&lt;/ImageControl&gt;"/>
  <p:tag name="MMC_PRESENTATIONTYPE" val="2"/>
</p:tagLst>
</file>

<file path=ppt/tags/tag8.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12"/>
  <p:tag name="MMCOA_FONTSIZE_M" val="12"/>
  <p:tag name="MMCOA_FONTSIZE_S" val="12"/>
  <p:tag name="MMCOA_FONTSIZE_T" val="12"/>
  <p:tag name="MMCOA_POSITION_L" val="324.625;41.5;14.375;246.5"/>
  <p:tag name="MMCOA_POSITION_M" val="324.625;41.5;14.375;246.5"/>
  <p:tag name="MMCOA_POSITION_S" val="324.625;41.5;14.375;246.5"/>
  <p:tag name="MMCOA_POSITION_T" val="324.625;41.5;14.375;246.5"/>
  <p:tag name="MMCOA_HIDEONCOLOUR" val="N"/>
  <p:tag name="MMCOA_HIDEONWHITE" val="N"/>
  <p:tag name="MMCOA_HIDEONBALLROOM" val="N"/>
  <p:tag name="MMCOA_HIDEONCLASSIC" val="N"/>
  <p:tag name="MMCOA_HIDEONTEXT" val="N"/>
  <p:tag name="MMCOA_HIDEONECO" val="N"/>
</p:tagLst>
</file>

<file path=ppt/tags/tag9.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heme/theme1.xml><?xml version="1.0" encoding="utf-8"?>
<a:theme xmlns:a="http://schemas.openxmlformats.org/drawingml/2006/main" name="Classic Mercer Consumer Presentation_04 01 14">
  <a:themeElements>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fontScheme name="Default Design">
      <a:majorFont>
        <a:latin typeface="Arial"/>
        <a:ea typeface=""/>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BFBFBF"/>
        </a:dk2>
        <a:lt2>
          <a:srgbClr val="7C848A"/>
        </a:lt2>
        <a:accent1>
          <a:srgbClr val="43276D"/>
        </a:accent1>
        <a:accent2>
          <a:srgbClr val="6F83C1"/>
        </a:accent2>
        <a:accent3>
          <a:srgbClr val="FFFFFF"/>
        </a:accent3>
        <a:accent4>
          <a:srgbClr val="000000"/>
        </a:accent4>
        <a:accent5>
          <a:srgbClr val="B0ACBA"/>
        </a:accent5>
        <a:accent6>
          <a:srgbClr val="6476AF"/>
        </a:accent6>
        <a:hlink>
          <a:srgbClr val="595997"/>
        </a:hlink>
        <a:folHlink>
          <a:srgbClr val="C4CAE6"/>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BFBFBF"/>
        </a:dk2>
        <a:lt2>
          <a:srgbClr val="7C848A"/>
        </a:lt2>
        <a:accent1>
          <a:srgbClr val="560054"/>
        </a:accent1>
        <a:accent2>
          <a:srgbClr val="CE3D95"/>
        </a:accent2>
        <a:accent3>
          <a:srgbClr val="FFFFFF"/>
        </a:accent3>
        <a:accent4>
          <a:srgbClr val="000000"/>
        </a:accent4>
        <a:accent5>
          <a:srgbClr val="B4AAB3"/>
        </a:accent5>
        <a:accent6>
          <a:srgbClr val="BA3687"/>
        </a:accent6>
        <a:hlink>
          <a:srgbClr val="932077"/>
        </a:hlink>
        <a:folHlink>
          <a:srgbClr val="E7B8D5"/>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BFBFBF"/>
        </a:dk2>
        <a:lt2>
          <a:srgbClr val="7C848A"/>
        </a:lt2>
        <a:accent1>
          <a:srgbClr val="690031"/>
        </a:accent1>
        <a:accent2>
          <a:srgbClr val="ED2C67"/>
        </a:accent2>
        <a:accent3>
          <a:srgbClr val="FFFFFF"/>
        </a:accent3>
        <a:accent4>
          <a:srgbClr val="000000"/>
        </a:accent4>
        <a:accent5>
          <a:srgbClr val="B9AAAD"/>
        </a:accent5>
        <a:accent6>
          <a:srgbClr val="D7275D"/>
        </a:accent6>
        <a:hlink>
          <a:srgbClr val="A9194F"/>
        </a:hlink>
        <a:folHlink>
          <a:srgbClr val="F7B6BB"/>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BFBFBF"/>
        </a:dk2>
        <a:lt2>
          <a:srgbClr val="7C848A"/>
        </a:lt2>
        <a:accent1>
          <a:srgbClr val="810009"/>
        </a:accent1>
        <a:accent2>
          <a:srgbClr val="EF4E45"/>
        </a:accent2>
        <a:accent3>
          <a:srgbClr val="FFFFFF"/>
        </a:accent3>
        <a:accent4>
          <a:srgbClr val="000000"/>
        </a:accent4>
        <a:accent5>
          <a:srgbClr val="C1AAAA"/>
        </a:accent5>
        <a:accent6>
          <a:srgbClr val="D9463E"/>
        </a:accent6>
        <a:hlink>
          <a:srgbClr val="BA2C2B"/>
        </a:hlink>
        <a:folHlink>
          <a:srgbClr val="F9BEAD"/>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BFBFBF"/>
        </a:dk2>
        <a:lt2>
          <a:srgbClr val="7C848A"/>
        </a:lt2>
        <a:accent1>
          <a:srgbClr val="8C3709"/>
        </a:accent1>
        <a:accent2>
          <a:srgbClr val="F48132"/>
        </a:accent2>
        <a:accent3>
          <a:srgbClr val="FFFFFF"/>
        </a:accent3>
        <a:accent4>
          <a:srgbClr val="000000"/>
        </a:accent4>
        <a:accent5>
          <a:srgbClr val="C5AEAA"/>
        </a:accent5>
        <a:accent6>
          <a:srgbClr val="DD742C"/>
        </a:accent6>
        <a:hlink>
          <a:srgbClr val="C45F24"/>
        </a:hlink>
        <a:folHlink>
          <a:srgbClr val="FCCFAB"/>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BFBFBF"/>
        </a:dk2>
        <a:lt2>
          <a:srgbClr val="7C848A"/>
        </a:lt2>
        <a:accent1>
          <a:srgbClr val="8E5501"/>
        </a:accent1>
        <a:accent2>
          <a:srgbClr val="FBAE17"/>
        </a:accent2>
        <a:accent3>
          <a:srgbClr val="FFFFFF"/>
        </a:accent3>
        <a:accent4>
          <a:srgbClr val="000000"/>
        </a:accent4>
        <a:accent5>
          <a:srgbClr val="C6B4AA"/>
        </a:accent5>
        <a:accent6>
          <a:srgbClr val="E39D14"/>
        </a:accent6>
        <a:hlink>
          <a:srgbClr val="C98314"/>
        </a:hlink>
        <a:folHlink>
          <a:srgbClr val="FFDDAC"/>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BFBFBF"/>
        </a:dk2>
        <a:lt2>
          <a:srgbClr val="7C848A"/>
        </a:lt2>
        <a:accent1>
          <a:srgbClr val="505F21"/>
        </a:accent1>
        <a:accent2>
          <a:srgbClr val="B2B935"/>
        </a:accent2>
        <a:accent3>
          <a:srgbClr val="FFFFFF"/>
        </a:accent3>
        <a:accent4>
          <a:srgbClr val="000000"/>
        </a:accent4>
        <a:accent5>
          <a:srgbClr val="B3B6AB"/>
        </a:accent5>
        <a:accent6>
          <a:srgbClr val="A1A72F"/>
        </a:accent6>
        <a:hlink>
          <a:srgbClr val="828D30"/>
        </a:hlink>
        <a:folHlink>
          <a:srgbClr val="D9D99E"/>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BFBFBF"/>
        </a:dk2>
        <a:lt2>
          <a:srgbClr val="7C848A"/>
        </a:lt2>
        <a:accent1>
          <a:srgbClr val="00582D"/>
        </a:accent1>
        <a:accent2>
          <a:srgbClr val="72BE44"/>
        </a:accent2>
        <a:accent3>
          <a:srgbClr val="FFFFFF"/>
        </a:accent3>
        <a:accent4>
          <a:srgbClr val="000000"/>
        </a:accent4>
        <a:accent5>
          <a:srgbClr val="AAB4AD"/>
        </a:accent5>
        <a:accent6>
          <a:srgbClr val="67AC3D"/>
        </a:accent6>
        <a:hlink>
          <a:srgbClr val="118B3F"/>
        </a:hlink>
        <a:folHlink>
          <a:srgbClr val="BDDDA3"/>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BFBFBF"/>
        </a:dk2>
        <a:lt2>
          <a:srgbClr val="7C848A"/>
        </a:lt2>
        <a:accent1>
          <a:srgbClr val="004C4F"/>
        </a:accent1>
        <a:accent2>
          <a:srgbClr val="0FB694"/>
        </a:accent2>
        <a:accent3>
          <a:srgbClr val="FFFFFF"/>
        </a:accent3>
        <a:accent4>
          <a:srgbClr val="000000"/>
        </a:accent4>
        <a:accent5>
          <a:srgbClr val="AAB2B2"/>
        </a:accent5>
        <a:accent6>
          <a:srgbClr val="0CA586"/>
        </a:accent6>
        <a:hlink>
          <a:srgbClr val="008075"/>
        </a:hlink>
        <a:folHlink>
          <a:srgbClr val="A7D9C8"/>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FF"/>
        </a:lt1>
        <a:dk2>
          <a:srgbClr val="BFBFBF"/>
        </a:dk2>
        <a:lt2>
          <a:srgbClr val="7C848A"/>
        </a:lt2>
        <a:accent1>
          <a:srgbClr val="000000"/>
        </a:accent1>
        <a:accent2>
          <a:srgbClr val="808080"/>
        </a:accent2>
        <a:accent3>
          <a:srgbClr val="FFFFFF"/>
        </a:accent3>
        <a:accent4>
          <a:srgbClr val="000000"/>
        </a:accent4>
        <a:accent5>
          <a:srgbClr val="AAAAAA"/>
        </a:accent5>
        <a:accent6>
          <a:srgbClr val="737373"/>
        </a:accent6>
        <a:hlink>
          <a:srgbClr val="404040"/>
        </a:hlink>
        <a:folHlink>
          <a:srgbClr val="BFBFB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Classic Mercer Consumer Presentation_04 01 14</Template>
  <TotalTime>311</TotalTime>
  <Words>1080</Words>
  <Application>Microsoft Office PowerPoint</Application>
  <PresentationFormat>Custom</PresentationFormat>
  <Paragraphs>113</Paragraphs>
  <Slides>10</Slides>
  <Notes>10</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Classic Mercer Consumer Presentation_04 01 14</vt:lpstr>
      <vt:lpstr>Custom Design</vt:lpstr>
      <vt:lpstr>MERCER’S INDIVIDUAL HEALTH INSURANCE SOLUTIONS </vt:lpstr>
      <vt:lpstr>Mercer’s Individual Health Insurance Solutions Who We Are: Organizational Structure</vt:lpstr>
      <vt:lpstr>Mercer’s Individual Health Insurance Solutions What It Is</vt:lpstr>
      <vt:lpstr>Mercer’s Individual Health Insurance Solutions Who It’s For</vt:lpstr>
      <vt:lpstr>Mercer’s Individual Health Insurance Solutions The Need for Trusted Advisors: Educate, Assist, Enroll</vt:lpstr>
      <vt:lpstr>Mercer’s Individual Health Insurance Solutions Expert Help Online and Off</vt:lpstr>
      <vt:lpstr>Mercer’s Individual Health Insurance Solutions Enhanced Value to our Clients</vt:lpstr>
      <vt:lpstr>Mercer’s Individual Health Insurance Solutions Summary</vt:lpstr>
      <vt:lpstr>PowerPoint Presentation</vt:lpstr>
      <vt:lpstr>PowerPoint Presentation</vt:lpstr>
    </vt:vector>
  </TitlesOfParts>
  <Company>Marsh &amp; McLennan Companies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MERCER CONSUMER HEALTH EXCHANGE</dc:title>
  <dc:creator>Russell, Brian C</dc:creator>
  <cp:lastModifiedBy>Arvanites, Matthew J</cp:lastModifiedBy>
  <cp:revision>44</cp:revision>
  <dcterms:created xsi:type="dcterms:W3CDTF">2014-04-07T19:28:34Z</dcterms:created>
  <dcterms:modified xsi:type="dcterms:W3CDTF">2014-09-11T19:09:13Z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TemplateVersion">
    <vt:lpwstr>5.0</vt:lpwstr>
  </property>
  <property fmtid="{D5CDD505-2E9C-101B-9397-08002B2CF9AE}" pid="4" name="MMCOA_FontSize">
    <vt:lpwstr>Medium</vt:lpwstr>
  </property>
  <property fmtid="{D5CDD505-2E9C-101B-9397-08002B2CF9AE}" pid="5" name="MMCOA_PresentationType">
    <vt:lpwstr>Classic</vt:lpwstr>
  </property>
  <property fmtid="{D5CDD505-2E9C-101B-9397-08002B2CF9AE}" pid="6" name="MMCOA_SlideStyle">
    <vt:lpwstr>SmallWedge</vt:lpwstr>
  </property>
  <property fmtid="{D5CDD505-2E9C-101B-9397-08002B2CF9AE}" pid="7" name="MMCOA_PaletteName">
    <vt:lpwstr>Sapphire</vt:lpwstr>
  </property>
  <property fmtid="{D5CDD505-2E9C-101B-9397-08002B2CF9AE}" pid="8" name="MMCOA_PaletteNumber">
    <vt:lpwstr>0</vt:lpwstr>
  </property>
  <property fmtid="{D5CDD505-2E9C-101B-9397-08002B2CF9AE}" pid="9" name="MMCOA_Source">
    <vt:lpwstr>1</vt:lpwstr>
  </property>
</Properties>
</file>